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64" r:id="rId4"/>
    <p:sldId id="287" r:id="rId5"/>
    <p:sldId id="257" r:id="rId6"/>
    <p:sldId id="279" r:id="rId7"/>
    <p:sldId id="280" r:id="rId8"/>
    <p:sldId id="281" r:id="rId9"/>
    <p:sldId id="282" r:id="rId10"/>
    <p:sldId id="296" r:id="rId11"/>
    <p:sldId id="258" r:id="rId12"/>
    <p:sldId id="270" r:id="rId13"/>
    <p:sldId id="263" r:id="rId14"/>
    <p:sldId id="261" r:id="rId15"/>
    <p:sldId id="272" r:id="rId16"/>
    <p:sldId id="259" r:id="rId17"/>
    <p:sldId id="286" r:id="rId18"/>
    <p:sldId id="288" r:id="rId19"/>
    <p:sldId id="260" r:id="rId20"/>
    <p:sldId id="289" r:id="rId21"/>
    <p:sldId id="265" r:id="rId22"/>
    <p:sldId id="292" r:id="rId23"/>
    <p:sldId id="293" r:id="rId24"/>
    <p:sldId id="294" r:id="rId25"/>
    <p:sldId id="295" r:id="rId26"/>
    <p:sldId id="290" r:id="rId27"/>
    <p:sldId id="278" r:id="rId28"/>
    <p:sldId id="291" r:id="rId29"/>
    <p:sldId id="29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8" autoAdjust="0"/>
    <p:restoredTop sz="94624" autoAdjust="0"/>
  </p:normalViewPr>
  <p:slideViewPr>
    <p:cSldViewPr>
      <p:cViewPr varScale="1">
        <p:scale>
          <a:sx n="52" d="100"/>
          <a:sy n="52" d="100"/>
        </p:scale>
        <p:origin x="-102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28775D-A664-44F5-838C-4A76F8369354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45880641-1A9E-41A9-BC34-E1102F3F8870}">
      <dgm:prSet phldrT="[Text]" custT="1"/>
      <dgm:spPr/>
      <dgm:t>
        <a:bodyPr/>
        <a:lstStyle/>
        <a:p>
          <a:r>
            <a:rPr lang="en-US" sz="1400" dirty="0" smtClean="0"/>
            <a:t>1970-1980</a:t>
          </a:r>
        </a:p>
        <a:p>
          <a:r>
            <a:rPr lang="en-US" sz="1400" dirty="0" smtClean="0"/>
            <a:t>The Center for Digital Storytelling emerged out of the artistic and cultural ferment in the United States during the 1970s and 80s.</a:t>
          </a:r>
          <a:endParaRPr lang="en-US" sz="1400" dirty="0"/>
        </a:p>
      </dgm:t>
    </dgm:pt>
    <dgm:pt modelId="{CABBC0AC-3F70-4872-A652-048A1E337CAE}" type="parTrans" cxnId="{8CCF6986-08CC-46A8-B1EF-6E28BE37208E}">
      <dgm:prSet/>
      <dgm:spPr/>
      <dgm:t>
        <a:bodyPr/>
        <a:lstStyle/>
        <a:p>
          <a:endParaRPr lang="en-US"/>
        </a:p>
      </dgm:t>
    </dgm:pt>
    <dgm:pt modelId="{90231897-6E71-46A6-B140-008A7AAAF8DB}" type="sibTrans" cxnId="{8CCF6986-08CC-46A8-B1EF-6E28BE37208E}">
      <dgm:prSet/>
      <dgm:spPr/>
      <dgm:t>
        <a:bodyPr/>
        <a:lstStyle/>
        <a:p>
          <a:endParaRPr lang="en-US"/>
        </a:p>
      </dgm:t>
    </dgm:pt>
    <dgm:pt modelId="{3F08C980-18D4-4288-BF45-75085A3CF9E0}">
      <dgm:prSet phldrT="[Text]" custT="1"/>
      <dgm:spPr/>
      <dgm:t>
        <a:bodyPr/>
        <a:lstStyle/>
        <a:p>
          <a:r>
            <a:rPr lang="en-US" sz="1400" dirty="0" smtClean="0"/>
            <a:t>1990s</a:t>
          </a:r>
        </a:p>
        <a:p>
          <a:r>
            <a:rPr lang="en-US" sz="1400" dirty="0" smtClean="0"/>
            <a:t>The emerging technologies of the 1990s offered new tools for expression and fertile ground for experimentation.</a:t>
          </a:r>
          <a:endParaRPr lang="en-US" sz="1400" dirty="0"/>
        </a:p>
      </dgm:t>
    </dgm:pt>
    <dgm:pt modelId="{00C76A63-C9DC-48D5-9DFF-D14B3EDBD9D2}" type="parTrans" cxnId="{C1C9E929-2B5F-40D2-B49C-A2020338F004}">
      <dgm:prSet/>
      <dgm:spPr/>
      <dgm:t>
        <a:bodyPr/>
        <a:lstStyle/>
        <a:p>
          <a:endParaRPr lang="en-US"/>
        </a:p>
      </dgm:t>
    </dgm:pt>
    <dgm:pt modelId="{2143B660-6077-4BE1-AFE3-11A8BA47B221}" type="sibTrans" cxnId="{C1C9E929-2B5F-40D2-B49C-A2020338F004}">
      <dgm:prSet/>
      <dgm:spPr/>
      <dgm:t>
        <a:bodyPr/>
        <a:lstStyle/>
        <a:p>
          <a:endParaRPr lang="en-US"/>
        </a:p>
      </dgm:t>
    </dgm:pt>
    <dgm:pt modelId="{E682E987-AA19-4CB2-BAE7-CFE88A0DFEBB}">
      <dgm:prSet phldrT="[Text]" custT="1"/>
      <dgm:spPr/>
      <dgm:t>
        <a:bodyPr/>
        <a:lstStyle/>
        <a:p>
          <a:r>
            <a:rPr lang="en-US" sz="1400" dirty="0" smtClean="0"/>
            <a:t>1993</a:t>
          </a:r>
        </a:p>
        <a:p>
          <a:r>
            <a:rPr lang="en-US" sz="1400" dirty="0" smtClean="0"/>
            <a:t>The "short narrated films" definition of digital storytelling comes from a production workshop by Dana </a:t>
          </a:r>
          <a:r>
            <a:rPr lang="en-US" sz="1400" dirty="0" err="1" smtClean="0"/>
            <a:t>Atchley</a:t>
          </a:r>
          <a:r>
            <a:rPr lang="en-US" sz="1400" dirty="0" smtClean="0"/>
            <a:t> at the American Film Institute in 1993 </a:t>
          </a:r>
          <a:endParaRPr lang="en-US" sz="1400" dirty="0"/>
        </a:p>
      </dgm:t>
    </dgm:pt>
    <dgm:pt modelId="{0648CE7F-9A18-43EF-9CF6-C534A4D9716B}" type="parTrans" cxnId="{C9F38AEA-EB3E-4080-B271-5C0E3C6BB3CE}">
      <dgm:prSet/>
      <dgm:spPr/>
      <dgm:t>
        <a:bodyPr/>
        <a:lstStyle/>
        <a:p>
          <a:endParaRPr lang="en-US"/>
        </a:p>
      </dgm:t>
    </dgm:pt>
    <dgm:pt modelId="{9737362C-515D-4F00-8B70-C6B4CD374491}" type="sibTrans" cxnId="{C9F38AEA-EB3E-4080-B271-5C0E3C6BB3CE}">
      <dgm:prSet/>
      <dgm:spPr/>
      <dgm:t>
        <a:bodyPr/>
        <a:lstStyle/>
        <a:p>
          <a:endParaRPr lang="en-US"/>
        </a:p>
      </dgm:t>
    </dgm:pt>
    <dgm:pt modelId="{6E484FAB-8825-45AC-9784-4E357180B4BA}" type="pres">
      <dgm:prSet presAssocID="{8628775D-A664-44F5-838C-4A76F8369354}" presName="CompostProcess" presStyleCnt="0">
        <dgm:presLayoutVars>
          <dgm:dir/>
          <dgm:resizeHandles val="exact"/>
        </dgm:presLayoutVars>
      </dgm:prSet>
      <dgm:spPr/>
    </dgm:pt>
    <dgm:pt modelId="{74087E0A-CC26-4E65-83A8-E014745B5AFA}" type="pres">
      <dgm:prSet presAssocID="{8628775D-A664-44F5-838C-4A76F8369354}" presName="arrow" presStyleLbl="bgShp" presStyleIdx="0" presStyleCnt="1" custScaleX="117647" custLinFactNeighborX="-65359" custLinFactNeighborY="6734"/>
      <dgm:spPr/>
    </dgm:pt>
    <dgm:pt modelId="{FB145940-55E6-4AF2-92EB-BBF29147D320}" type="pres">
      <dgm:prSet presAssocID="{8628775D-A664-44F5-838C-4A76F8369354}" presName="linearProcess" presStyleCnt="0"/>
      <dgm:spPr/>
    </dgm:pt>
    <dgm:pt modelId="{84FF1C5D-3990-4B90-AEDD-638FEDE2027F}" type="pres">
      <dgm:prSet presAssocID="{45880641-1A9E-41A9-BC34-E1102F3F8870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D29A3C-BB61-4885-96BC-607569576F04}" type="pres">
      <dgm:prSet presAssocID="{90231897-6E71-46A6-B140-008A7AAAF8DB}" presName="sibTrans" presStyleCnt="0"/>
      <dgm:spPr/>
    </dgm:pt>
    <dgm:pt modelId="{8CEC509B-E447-4D17-BD59-6C7617E9F458}" type="pres">
      <dgm:prSet presAssocID="{3F08C980-18D4-4288-BF45-75085A3CF9E0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15F906-6E50-4873-8044-1A3F31E69B61}" type="pres">
      <dgm:prSet presAssocID="{2143B660-6077-4BE1-AFE3-11A8BA47B221}" presName="sibTrans" presStyleCnt="0"/>
      <dgm:spPr/>
    </dgm:pt>
    <dgm:pt modelId="{12ACCD0E-36E1-407D-92CC-1603AA3767C2}" type="pres">
      <dgm:prSet presAssocID="{E682E987-AA19-4CB2-BAE7-CFE88A0DFEBB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20C943-84F6-499B-A029-740198438C4F}" type="presOf" srcId="{45880641-1A9E-41A9-BC34-E1102F3F8870}" destId="{84FF1C5D-3990-4B90-AEDD-638FEDE2027F}" srcOrd="0" destOrd="0" presId="urn:microsoft.com/office/officeart/2005/8/layout/hProcess9"/>
    <dgm:cxn modelId="{542BBE45-CEC5-4408-A064-3306E7DB638C}" type="presOf" srcId="{E682E987-AA19-4CB2-BAE7-CFE88A0DFEBB}" destId="{12ACCD0E-36E1-407D-92CC-1603AA3767C2}" srcOrd="0" destOrd="0" presId="urn:microsoft.com/office/officeart/2005/8/layout/hProcess9"/>
    <dgm:cxn modelId="{C9F38AEA-EB3E-4080-B271-5C0E3C6BB3CE}" srcId="{8628775D-A664-44F5-838C-4A76F8369354}" destId="{E682E987-AA19-4CB2-BAE7-CFE88A0DFEBB}" srcOrd="2" destOrd="0" parTransId="{0648CE7F-9A18-43EF-9CF6-C534A4D9716B}" sibTransId="{9737362C-515D-4F00-8B70-C6B4CD374491}"/>
    <dgm:cxn modelId="{C1C9E929-2B5F-40D2-B49C-A2020338F004}" srcId="{8628775D-A664-44F5-838C-4A76F8369354}" destId="{3F08C980-18D4-4288-BF45-75085A3CF9E0}" srcOrd="1" destOrd="0" parTransId="{00C76A63-C9DC-48D5-9DFF-D14B3EDBD9D2}" sibTransId="{2143B660-6077-4BE1-AFE3-11A8BA47B221}"/>
    <dgm:cxn modelId="{1695EE1E-6029-44C2-99C4-742B0B5C7850}" type="presOf" srcId="{3F08C980-18D4-4288-BF45-75085A3CF9E0}" destId="{8CEC509B-E447-4D17-BD59-6C7617E9F458}" srcOrd="0" destOrd="0" presId="urn:microsoft.com/office/officeart/2005/8/layout/hProcess9"/>
    <dgm:cxn modelId="{FF847BC2-7122-4587-A91B-EA4A2DF40DCF}" type="presOf" srcId="{8628775D-A664-44F5-838C-4A76F8369354}" destId="{6E484FAB-8825-45AC-9784-4E357180B4BA}" srcOrd="0" destOrd="0" presId="urn:microsoft.com/office/officeart/2005/8/layout/hProcess9"/>
    <dgm:cxn modelId="{8CCF6986-08CC-46A8-B1EF-6E28BE37208E}" srcId="{8628775D-A664-44F5-838C-4A76F8369354}" destId="{45880641-1A9E-41A9-BC34-E1102F3F8870}" srcOrd="0" destOrd="0" parTransId="{CABBC0AC-3F70-4872-A652-048A1E337CAE}" sibTransId="{90231897-6E71-46A6-B140-008A7AAAF8DB}"/>
    <dgm:cxn modelId="{6F4E93BF-DB18-4D72-8DE5-F80CFF68BD0B}" type="presParOf" srcId="{6E484FAB-8825-45AC-9784-4E357180B4BA}" destId="{74087E0A-CC26-4E65-83A8-E014745B5AFA}" srcOrd="0" destOrd="0" presId="urn:microsoft.com/office/officeart/2005/8/layout/hProcess9"/>
    <dgm:cxn modelId="{9074981E-0B97-4670-A1F2-CE5E810B1A08}" type="presParOf" srcId="{6E484FAB-8825-45AC-9784-4E357180B4BA}" destId="{FB145940-55E6-4AF2-92EB-BBF29147D320}" srcOrd="1" destOrd="0" presId="urn:microsoft.com/office/officeart/2005/8/layout/hProcess9"/>
    <dgm:cxn modelId="{27179A8B-1D9C-40FE-A7E7-EC4F33115F1E}" type="presParOf" srcId="{FB145940-55E6-4AF2-92EB-BBF29147D320}" destId="{84FF1C5D-3990-4B90-AEDD-638FEDE2027F}" srcOrd="0" destOrd="0" presId="urn:microsoft.com/office/officeart/2005/8/layout/hProcess9"/>
    <dgm:cxn modelId="{AF22C392-2EDF-4B6D-8A95-0B348C8B68B7}" type="presParOf" srcId="{FB145940-55E6-4AF2-92EB-BBF29147D320}" destId="{B2D29A3C-BB61-4885-96BC-607569576F04}" srcOrd="1" destOrd="0" presId="urn:microsoft.com/office/officeart/2005/8/layout/hProcess9"/>
    <dgm:cxn modelId="{C856F32F-8139-444C-A2D7-6B855FF746BA}" type="presParOf" srcId="{FB145940-55E6-4AF2-92EB-BBF29147D320}" destId="{8CEC509B-E447-4D17-BD59-6C7617E9F458}" srcOrd="2" destOrd="0" presId="urn:microsoft.com/office/officeart/2005/8/layout/hProcess9"/>
    <dgm:cxn modelId="{738E975F-4CE6-420A-9BD2-EEB7F9068354}" type="presParOf" srcId="{FB145940-55E6-4AF2-92EB-BBF29147D320}" destId="{FB15F906-6E50-4873-8044-1A3F31E69B61}" srcOrd="3" destOrd="0" presId="urn:microsoft.com/office/officeart/2005/8/layout/hProcess9"/>
    <dgm:cxn modelId="{90618176-A199-4E94-9F67-0B1F9BE709B0}" type="presParOf" srcId="{FB145940-55E6-4AF2-92EB-BBF29147D320}" destId="{12ACCD0E-36E1-407D-92CC-1603AA3767C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3DB154-ED4A-474A-8084-A6CFFAB724E6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A54DC113-4F25-4432-B782-B070FC4D8154}">
      <dgm:prSet phldrT="[Text]" custT="1"/>
      <dgm:spPr/>
      <dgm:t>
        <a:bodyPr/>
        <a:lstStyle/>
        <a:p>
          <a:r>
            <a:rPr lang="en-US" sz="1400" dirty="0" smtClean="0"/>
            <a:t>1994</a:t>
          </a:r>
        </a:p>
        <a:p>
          <a:r>
            <a:rPr lang="en-US" sz="1400" dirty="0" smtClean="0"/>
            <a:t>In 1994 the San Francisco Digital Media Center was created. </a:t>
          </a:r>
          <a:endParaRPr lang="en-US" sz="1400" dirty="0"/>
        </a:p>
      </dgm:t>
    </dgm:pt>
    <dgm:pt modelId="{7BA75CC9-CB02-4C6E-9F7E-A789B3EA8E40}" type="parTrans" cxnId="{43E08E70-85DA-47C5-8BEA-4A6331396AE3}">
      <dgm:prSet/>
      <dgm:spPr/>
      <dgm:t>
        <a:bodyPr/>
        <a:lstStyle/>
        <a:p>
          <a:endParaRPr lang="en-US"/>
        </a:p>
      </dgm:t>
    </dgm:pt>
    <dgm:pt modelId="{15331CFE-AC65-4018-B4C3-20BB6771CA87}" type="sibTrans" cxnId="{43E08E70-85DA-47C5-8BEA-4A6331396AE3}">
      <dgm:prSet/>
      <dgm:spPr/>
      <dgm:t>
        <a:bodyPr/>
        <a:lstStyle/>
        <a:p>
          <a:endParaRPr lang="en-US"/>
        </a:p>
      </dgm:t>
    </dgm:pt>
    <dgm:pt modelId="{157D5D60-A305-4A65-944E-C6071A19564B}">
      <dgm:prSet phldrT="[Text]" custT="1"/>
      <dgm:spPr/>
      <dgm:t>
        <a:bodyPr/>
        <a:lstStyle/>
        <a:p>
          <a:r>
            <a:rPr lang="en-US" sz="1400" dirty="0" smtClean="0"/>
            <a:t>1998</a:t>
          </a:r>
        </a:p>
        <a:p>
          <a:r>
            <a:rPr lang="en-US" sz="1400" dirty="0" smtClean="0"/>
            <a:t>In 1998, the San Francisco Center for Digital Media moved to Berkeley and became the Center for Digital Storytelling.</a:t>
          </a:r>
          <a:endParaRPr lang="en-US" sz="1400" dirty="0"/>
        </a:p>
      </dgm:t>
    </dgm:pt>
    <dgm:pt modelId="{47FC1463-949A-425E-8A5E-DBB2B4D21E15}" type="parTrans" cxnId="{46C863FD-F42B-4DED-989F-D8446757E10E}">
      <dgm:prSet/>
      <dgm:spPr/>
      <dgm:t>
        <a:bodyPr/>
        <a:lstStyle/>
        <a:p>
          <a:endParaRPr lang="en-US"/>
        </a:p>
      </dgm:t>
    </dgm:pt>
    <dgm:pt modelId="{FDBFFB81-16BB-4262-94D8-60DDCD040A1F}" type="sibTrans" cxnId="{46C863FD-F42B-4DED-989F-D8446757E10E}">
      <dgm:prSet/>
      <dgm:spPr/>
      <dgm:t>
        <a:bodyPr/>
        <a:lstStyle/>
        <a:p>
          <a:endParaRPr lang="en-US"/>
        </a:p>
      </dgm:t>
    </dgm:pt>
    <dgm:pt modelId="{A81CD498-9EF4-4ECA-BBDB-F01DD0EF07EB}">
      <dgm:prSet phldrT="[Text]" custT="1"/>
      <dgm:spPr/>
      <dgm:t>
        <a:bodyPr/>
        <a:lstStyle/>
        <a:p>
          <a:r>
            <a:rPr lang="en-US" sz="1400" dirty="0" smtClean="0"/>
            <a:t>2001</a:t>
          </a:r>
        </a:p>
        <a:p>
          <a:r>
            <a:rPr lang="en-US" sz="1400" dirty="0" smtClean="0"/>
            <a:t>Starting in 2001, </a:t>
          </a:r>
          <a:r>
            <a:rPr lang="en-US" sz="1400" dirty="0" err="1" smtClean="0"/>
            <a:t>Rina</a:t>
          </a:r>
          <a:r>
            <a:rPr lang="en-US" sz="1400" dirty="0" smtClean="0"/>
            <a:t> hosted a Center for Digital Storytelling seminar and began using digital storytelling in her Latino/a life stories classes.</a:t>
          </a:r>
          <a:endParaRPr lang="en-US" sz="1400" dirty="0"/>
        </a:p>
      </dgm:t>
    </dgm:pt>
    <dgm:pt modelId="{2A90E01B-F98D-4EB1-8A9F-3BD571FE5214}" type="parTrans" cxnId="{F87BD802-9CF2-4D68-B2B4-73B5A3A81BBA}">
      <dgm:prSet/>
      <dgm:spPr/>
      <dgm:t>
        <a:bodyPr/>
        <a:lstStyle/>
        <a:p>
          <a:endParaRPr lang="en-US"/>
        </a:p>
      </dgm:t>
    </dgm:pt>
    <dgm:pt modelId="{03169C0E-CE86-4B74-BA5A-718B0393562E}" type="sibTrans" cxnId="{F87BD802-9CF2-4D68-B2B4-73B5A3A81BBA}">
      <dgm:prSet/>
      <dgm:spPr/>
      <dgm:t>
        <a:bodyPr/>
        <a:lstStyle/>
        <a:p>
          <a:endParaRPr lang="en-US"/>
        </a:p>
      </dgm:t>
    </dgm:pt>
    <dgm:pt modelId="{07542721-6B2A-4F02-AE8A-AFF923967FC5}" type="pres">
      <dgm:prSet presAssocID="{8D3DB154-ED4A-474A-8084-A6CFFAB724E6}" presName="CompostProcess" presStyleCnt="0">
        <dgm:presLayoutVars>
          <dgm:dir/>
          <dgm:resizeHandles val="exact"/>
        </dgm:presLayoutVars>
      </dgm:prSet>
      <dgm:spPr/>
    </dgm:pt>
    <dgm:pt modelId="{F77BCD80-B5A3-4797-9501-EB766550D1E8}" type="pres">
      <dgm:prSet presAssocID="{8D3DB154-ED4A-474A-8084-A6CFFAB724E6}" presName="arrow" presStyleLbl="bgShp" presStyleIdx="0" presStyleCnt="1"/>
      <dgm:spPr/>
    </dgm:pt>
    <dgm:pt modelId="{E19D22D2-99D7-49D6-8918-DBDF8A703394}" type="pres">
      <dgm:prSet presAssocID="{8D3DB154-ED4A-474A-8084-A6CFFAB724E6}" presName="linearProcess" presStyleCnt="0"/>
      <dgm:spPr/>
    </dgm:pt>
    <dgm:pt modelId="{F65BF13F-E94F-4B1D-A74F-01117D4E5D4E}" type="pres">
      <dgm:prSet presAssocID="{A54DC113-4F25-4432-B782-B070FC4D8154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E8F617-2CA2-4683-AEEB-681797FD2E1A}" type="pres">
      <dgm:prSet presAssocID="{15331CFE-AC65-4018-B4C3-20BB6771CA87}" presName="sibTrans" presStyleCnt="0"/>
      <dgm:spPr/>
    </dgm:pt>
    <dgm:pt modelId="{EA3BB6EE-8BFF-4390-B87F-4E7A28C62E44}" type="pres">
      <dgm:prSet presAssocID="{157D5D60-A305-4A65-944E-C6071A19564B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28BB4B-2EF0-4896-BD7E-6E533BADB51D}" type="pres">
      <dgm:prSet presAssocID="{FDBFFB81-16BB-4262-94D8-60DDCD040A1F}" presName="sibTrans" presStyleCnt="0"/>
      <dgm:spPr/>
    </dgm:pt>
    <dgm:pt modelId="{44E6B5C5-49F0-4A1A-BF2F-3D942FF56788}" type="pres">
      <dgm:prSet presAssocID="{A81CD498-9EF4-4ECA-BBDB-F01DD0EF07EB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CB29D9-0834-4EAD-B84A-C29ADA520517}" type="presOf" srcId="{A54DC113-4F25-4432-B782-B070FC4D8154}" destId="{F65BF13F-E94F-4B1D-A74F-01117D4E5D4E}" srcOrd="0" destOrd="0" presId="urn:microsoft.com/office/officeart/2005/8/layout/hProcess9"/>
    <dgm:cxn modelId="{DDDA6AAB-4C40-4CBC-A773-B98849E81A51}" type="presOf" srcId="{157D5D60-A305-4A65-944E-C6071A19564B}" destId="{EA3BB6EE-8BFF-4390-B87F-4E7A28C62E44}" srcOrd="0" destOrd="0" presId="urn:microsoft.com/office/officeart/2005/8/layout/hProcess9"/>
    <dgm:cxn modelId="{A4DBCD78-4E2E-4D84-A183-AAF8A3DAC0B7}" type="presOf" srcId="{A81CD498-9EF4-4ECA-BBDB-F01DD0EF07EB}" destId="{44E6B5C5-49F0-4A1A-BF2F-3D942FF56788}" srcOrd="0" destOrd="0" presId="urn:microsoft.com/office/officeart/2005/8/layout/hProcess9"/>
    <dgm:cxn modelId="{46C863FD-F42B-4DED-989F-D8446757E10E}" srcId="{8D3DB154-ED4A-474A-8084-A6CFFAB724E6}" destId="{157D5D60-A305-4A65-944E-C6071A19564B}" srcOrd="1" destOrd="0" parTransId="{47FC1463-949A-425E-8A5E-DBB2B4D21E15}" sibTransId="{FDBFFB81-16BB-4262-94D8-60DDCD040A1F}"/>
    <dgm:cxn modelId="{F87BD802-9CF2-4D68-B2B4-73B5A3A81BBA}" srcId="{8D3DB154-ED4A-474A-8084-A6CFFAB724E6}" destId="{A81CD498-9EF4-4ECA-BBDB-F01DD0EF07EB}" srcOrd="2" destOrd="0" parTransId="{2A90E01B-F98D-4EB1-8A9F-3BD571FE5214}" sibTransId="{03169C0E-CE86-4B74-BA5A-718B0393562E}"/>
    <dgm:cxn modelId="{43E08E70-85DA-47C5-8BEA-4A6331396AE3}" srcId="{8D3DB154-ED4A-474A-8084-A6CFFAB724E6}" destId="{A54DC113-4F25-4432-B782-B070FC4D8154}" srcOrd="0" destOrd="0" parTransId="{7BA75CC9-CB02-4C6E-9F7E-A789B3EA8E40}" sibTransId="{15331CFE-AC65-4018-B4C3-20BB6771CA87}"/>
    <dgm:cxn modelId="{ABBDE7A0-7C3E-4742-8221-4464E7B58371}" type="presOf" srcId="{8D3DB154-ED4A-474A-8084-A6CFFAB724E6}" destId="{07542721-6B2A-4F02-AE8A-AFF923967FC5}" srcOrd="0" destOrd="0" presId="urn:microsoft.com/office/officeart/2005/8/layout/hProcess9"/>
    <dgm:cxn modelId="{4392A135-9598-46BE-90ED-664518A3EBF4}" type="presParOf" srcId="{07542721-6B2A-4F02-AE8A-AFF923967FC5}" destId="{F77BCD80-B5A3-4797-9501-EB766550D1E8}" srcOrd="0" destOrd="0" presId="urn:microsoft.com/office/officeart/2005/8/layout/hProcess9"/>
    <dgm:cxn modelId="{3E15DBE7-4443-4EEB-90FC-0EED765B4C6D}" type="presParOf" srcId="{07542721-6B2A-4F02-AE8A-AFF923967FC5}" destId="{E19D22D2-99D7-49D6-8918-DBDF8A703394}" srcOrd="1" destOrd="0" presId="urn:microsoft.com/office/officeart/2005/8/layout/hProcess9"/>
    <dgm:cxn modelId="{36E05D36-75C4-4B33-9045-7CD3EA933649}" type="presParOf" srcId="{E19D22D2-99D7-49D6-8918-DBDF8A703394}" destId="{F65BF13F-E94F-4B1D-A74F-01117D4E5D4E}" srcOrd="0" destOrd="0" presId="urn:microsoft.com/office/officeart/2005/8/layout/hProcess9"/>
    <dgm:cxn modelId="{55431908-6C04-4D84-BD62-C8CCB84F3C4B}" type="presParOf" srcId="{E19D22D2-99D7-49D6-8918-DBDF8A703394}" destId="{E3E8F617-2CA2-4683-AEEB-681797FD2E1A}" srcOrd="1" destOrd="0" presId="urn:microsoft.com/office/officeart/2005/8/layout/hProcess9"/>
    <dgm:cxn modelId="{38903B1A-83CC-4F35-90D7-D09628EAFDEB}" type="presParOf" srcId="{E19D22D2-99D7-49D6-8918-DBDF8A703394}" destId="{EA3BB6EE-8BFF-4390-B87F-4E7A28C62E44}" srcOrd="2" destOrd="0" presId="urn:microsoft.com/office/officeart/2005/8/layout/hProcess9"/>
    <dgm:cxn modelId="{A9151614-4DCA-4DA9-BC28-DCDDEBBEC8C2}" type="presParOf" srcId="{E19D22D2-99D7-49D6-8918-DBDF8A703394}" destId="{9828BB4B-2EF0-4896-BD7E-6E533BADB51D}" srcOrd="3" destOrd="0" presId="urn:microsoft.com/office/officeart/2005/8/layout/hProcess9"/>
    <dgm:cxn modelId="{77645E08-6DB8-48A0-A249-1E56D0C03EA8}" type="presParOf" srcId="{E19D22D2-99D7-49D6-8918-DBDF8A703394}" destId="{44E6B5C5-49F0-4A1A-BF2F-3D942FF5678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249988-E300-42B3-AA69-FAA1E4E9B2F9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C47038AA-A573-409B-9508-6EC0D514A605}">
      <dgm:prSet phldrT="[Text]" custT="1"/>
      <dgm:spPr/>
      <dgm:t>
        <a:bodyPr/>
        <a:lstStyle/>
        <a:p>
          <a:r>
            <a:rPr lang="en-US" sz="1400" dirty="0" smtClean="0"/>
            <a:t>2006</a:t>
          </a:r>
        </a:p>
        <a:p>
          <a:r>
            <a:rPr lang="en-US" sz="1400" smtClean="0"/>
            <a:t>Since 2006, San Diego has housed a story station in its downtown library.</a:t>
          </a:r>
          <a:endParaRPr lang="en-US" sz="1400" dirty="0"/>
        </a:p>
      </dgm:t>
    </dgm:pt>
    <dgm:pt modelId="{B4850CA2-F033-49DB-B2A6-AFB7152CFAC7}" type="parTrans" cxnId="{0018B7DC-748A-46B4-97ED-9C7CA15D9CD8}">
      <dgm:prSet/>
      <dgm:spPr/>
      <dgm:t>
        <a:bodyPr/>
        <a:lstStyle/>
        <a:p>
          <a:endParaRPr lang="en-US"/>
        </a:p>
      </dgm:t>
    </dgm:pt>
    <dgm:pt modelId="{2405FB3B-874B-4F96-A558-9163925F5C2B}" type="sibTrans" cxnId="{0018B7DC-748A-46B4-97ED-9C7CA15D9CD8}">
      <dgm:prSet/>
      <dgm:spPr/>
      <dgm:t>
        <a:bodyPr/>
        <a:lstStyle/>
        <a:p>
          <a:endParaRPr lang="en-US"/>
        </a:p>
      </dgm:t>
    </dgm:pt>
    <dgm:pt modelId="{6F5A3EE7-AD03-42C7-905C-8985ECE5131C}">
      <dgm:prSet phldrT="[Text]" custT="1"/>
      <dgm:spPr/>
      <dgm:t>
        <a:bodyPr/>
        <a:lstStyle/>
        <a:p>
          <a:r>
            <a:rPr lang="en-US" sz="1400" smtClean="0"/>
            <a:t>2008</a:t>
          </a:r>
          <a:endParaRPr lang="en-US" sz="1400" dirty="0" smtClean="0"/>
        </a:p>
        <a:p>
          <a:r>
            <a:rPr lang="en-US" sz="1400" dirty="0" smtClean="0"/>
            <a:t>In 2008, a group of eleven museums in Yorkshire launched </a:t>
          </a:r>
          <a:r>
            <a:rPr lang="en-US" sz="1400" i="1" dirty="0" smtClean="0"/>
            <a:t>My Yorkshire,</a:t>
          </a:r>
          <a:r>
            <a:rPr lang="en-US" sz="1400" dirty="0" smtClean="0"/>
            <a:t> a digital storytelling project.</a:t>
          </a:r>
          <a:endParaRPr lang="en-US" sz="1400" dirty="0"/>
        </a:p>
      </dgm:t>
    </dgm:pt>
    <dgm:pt modelId="{A476BA9D-057C-4604-B7C6-D6B3C79D737B}" type="parTrans" cxnId="{535327F0-E737-4A5A-8F04-5BD60A0092A7}">
      <dgm:prSet/>
      <dgm:spPr/>
      <dgm:t>
        <a:bodyPr/>
        <a:lstStyle/>
        <a:p>
          <a:endParaRPr lang="en-US"/>
        </a:p>
      </dgm:t>
    </dgm:pt>
    <dgm:pt modelId="{AEC9D8F4-3CAE-46C0-9A6A-9F26C0478723}" type="sibTrans" cxnId="{535327F0-E737-4A5A-8F04-5BD60A0092A7}">
      <dgm:prSet/>
      <dgm:spPr/>
      <dgm:t>
        <a:bodyPr/>
        <a:lstStyle/>
        <a:p>
          <a:endParaRPr lang="en-US"/>
        </a:p>
      </dgm:t>
    </dgm:pt>
    <dgm:pt modelId="{08401A60-E39A-460D-872D-03E5B03A9E5E}">
      <dgm:prSet custT="1"/>
      <dgm:spPr/>
      <dgm:t>
        <a:bodyPr/>
        <a:lstStyle/>
        <a:p>
          <a:r>
            <a:rPr lang="en-US" sz="1400" dirty="0" smtClean="0"/>
            <a:t>2010</a:t>
          </a:r>
        </a:p>
        <a:p>
          <a:r>
            <a:rPr lang="en-US" sz="1400" dirty="0" smtClean="0"/>
            <a:t>The University of Utah offered its first class on digital storytelling in the Fall of 2010.</a:t>
          </a:r>
          <a:endParaRPr lang="en-US" sz="1400" dirty="0"/>
        </a:p>
      </dgm:t>
    </dgm:pt>
    <dgm:pt modelId="{E6B56285-B032-4FB1-860B-D39B7B4538DD}" type="parTrans" cxnId="{71099C6D-FD6F-4296-879C-DD115AE3FD1B}">
      <dgm:prSet/>
      <dgm:spPr/>
      <dgm:t>
        <a:bodyPr/>
        <a:lstStyle/>
        <a:p>
          <a:endParaRPr lang="en-US"/>
        </a:p>
      </dgm:t>
    </dgm:pt>
    <dgm:pt modelId="{A17A3188-FDC9-44A8-A08D-00C797845F49}" type="sibTrans" cxnId="{71099C6D-FD6F-4296-879C-DD115AE3FD1B}">
      <dgm:prSet/>
      <dgm:spPr/>
      <dgm:t>
        <a:bodyPr/>
        <a:lstStyle/>
        <a:p>
          <a:endParaRPr lang="en-US"/>
        </a:p>
      </dgm:t>
    </dgm:pt>
    <dgm:pt modelId="{E6AD554B-033D-46FD-A727-F003B99B3275}" type="pres">
      <dgm:prSet presAssocID="{30249988-E300-42B3-AA69-FAA1E4E9B2F9}" presName="CompostProcess" presStyleCnt="0">
        <dgm:presLayoutVars>
          <dgm:dir/>
          <dgm:resizeHandles val="exact"/>
        </dgm:presLayoutVars>
      </dgm:prSet>
      <dgm:spPr/>
    </dgm:pt>
    <dgm:pt modelId="{AD4FE0C7-6266-4659-B1DD-617E6B35310F}" type="pres">
      <dgm:prSet presAssocID="{30249988-E300-42B3-AA69-FAA1E4E9B2F9}" presName="arrow" presStyleLbl="bgShp" presStyleIdx="0" presStyleCnt="1"/>
      <dgm:spPr/>
    </dgm:pt>
    <dgm:pt modelId="{5B6BA7F5-9206-4D7B-9ABE-C2EAA202755B}" type="pres">
      <dgm:prSet presAssocID="{30249988-E300-42B3-AA69-FAA1E4E9B2F9}" presName="linearProcess" presStyleCnt="0"/>
      <dgm:spPr/>
    </dgm:pt>
    <dgm:pt modelId="{B712929B-202F-4072-9E01-62C3DFB68A92}" type="pres">
      <dgm:prSet presAssocID="{C47038AA-A573-409B-9508-6EC0D514A605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E92361-3BCC-47DD-A079-C0822CC7F409}" type="pres">
      <dgm:prSet presAssocID="{2405FB3B-874B-4F96-A558-9163925F5C2B}" presName="sibTrans" presStyleCnt="0"/>
      <dgm:spPr/>
    </dgm:pt>
    <dgm:pt modelId="{FB93E50B-CD13-42A0-9BE0-FC2B129CE57D}" type="pres">
      <dgm:prSet presAssocID="{6F5A3EE7-AD03-42C7-905C-8985ECE5131C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CDBEC9-AADE-45C8-9AF4-EF3633CDF890}" type="pres">
      <dgm:prSet presAssocID="{AEC9D8F4-3CAE-46C0-9A6A-9F26C0478723}" presName="sibTrans" presStyleCnt="0"/>
      <dgm:spPr/>
    </dgm:pt>
    <dgm:pt modelId="{794BB8C8-08E9-4FDA-A92D-88EFB1EBA6AC}" type="pres">
      <dgm:prSet presAssocID="{08401A60-E39A-460D-872D-03E5B03A9E5E}" presName="textNode" presStyleLbl="node1" presStyleIdx="2" presStyleCnt="3" custLinFactNeighborX="185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FCD8936-4F84-4D6C-BD0F-3C514B0B7E90}" type="presOf" srcId="{08401A60-E39A-460D-872D-03E5B03A9E5E}" destId="{794BB8C8-08E9-4FDA-A92D-88EFB1EBA6AC}" srcOrd="0" destOrd="0" presId="urn:microsoft.com/office/officeart/2005/8/layout/hProcess9"/>
    <dgm:cxn modelId="{12FF52F4-C1AF-4882-BB8A-F22B31100808}" type="presOf" srcId="{30249988-E300-42B3-AA69-FAA1E4E9B2F9}" destId="{E6AD554B-033D-46FD-A727-F003B99B3275}" srcOrd="0" destOrd="0" presId="urn:microsoft.com/office/officeart/2005/8/layout/hProcess9"/>
    <dgm:cxn modelId="{71099C6D-FD6F-4296-879C-DD115AE3FD1B}" srcId="{30249988-E300-42B3-AA69-FAA1E4E9B2F9}" destId="{08401A60-E39A-460D-872D-03E5B03A9E5E}" srcOrd="2" destOrd="0" parTransId="{E6B56285-B032-4FB1-860B-D39B7B4538DD}" sibTransId="{A17A3188-FDC9-44A8-A08D-00C797845F49}"/>
    <dgm:cxn modelId="{535327F0-E737-4A5A-8F04-5BD60A0092A7}" srcId="{30249988-E300-42B3-AA69-FAA1E4E9B2F9}" destId="{6F5A3EE7-AD03-42C7-905C-8985ECE5131C}" srcOrd="1" destOrd="0" parTransId="{A476BA9D-057C-4604-B7C6-D6B3C79D737B}" sibTransId="{AEC9D8F4-3CAE-46C0-9A6A-9F26C0478723}"/>
    <dgm:cxn modelId="{FBCA4164-F76A-40EA-8819-4966FBADD150}" type="presOf" srcId="{C47038AA-A573-409B-9508-6EC0D514A605}" destId="{B712929B-202F-4072-9E01-62C3DFB68A92}" srcOrd="0" destOrd="0" presId="urn:microsoft.com/office/officeart/2005/8/layout/hProcess9"/>
    <dgm:cxn modelId="{F70E7B4D-F638-4557-B825-CE64F8A5F8D1}" type="presOf" srcId="{6F5A3EE7-AD03-42C7-905C-8985ECE5131C}" destId="{FB93E50B-CD13-42A0-9BE0-FC2B129CE57D}" srcOrd="0" destOrd="0" presId="urn:microsoft.com/office/officeart/2005/8/layout/hProcess9"/>
    <dgm:cxn modelId="{0018B7DC-748A-46B4-97ED-9C7CA15D9CD8}" srcId="{30249988-E300-42B3-AA69-FAA1E4E9B2F9}" destId="{C47038AA-A573-409B-9508-6EC0D514A605}" srcOrd="0" destOrd="0" parTransId="{B4850CA2-F033-49DB-B2A6-AFB7152CFAC7}" sibTransId="{2405FB3B-874B-4F96-A558-9163925F5C2B}"/>
    <dgm:cxn modelId="{CACFEF25-E819-4C45-9714-EFA2090F0C39}" type="presParOf" srcId="{E6AD554B-033D-46FD-A727-F003B99B3275}" destId="{AD4FE0C7-6266-4659-B1DD-617E6B35310F}" srcOrd="0" destOrd="0" presId="urn:microsoft.com/office/officeart/2005/8/layout/hProcess9"/>
    <dgm:cxn modelId="{62CE0441-9AF8-4214-9330-B49B68E157F0}" type="presParOf" srcId="{E6AD554B-033D-46FD-A727-F003B99B3275}" destId="{5B6BA7F5-9206-4D7B-9ABE-C2EAA202755B}" srcOrd="1" destOrd="0" presId="urn:microsoft.com/office/officeart/2005/8/layout/hProcess9"/>
    <dgm:cxn modelId="{7538B6CC-280F-4658-9907-71D4C49E92D7}" type="presParOf" srcId="{5B6BA7F5-9206-4D7B-9ABE-C2EAA202755B}" destId="{B712929B-202F-4072-9E01-62C3DFB68A92}" srcOrd="0" destOrd="0" presId="urn:microsoft.com/office/officeart/2005/8/layout/hProcess9"/>
    <dgm:cxn modelId="{C29A5DB1-FBC8-4458-AC08-251EB7C63A64}" type="presParOf" srcId="{5B6BA7F5-9206-4D7B-9ABE-C2EAA202755B}" destId="{B4E92361-3BCC-47DD-A079-C0822CC7F409}" srcOrd="1" destOrd="0" presId="urn:microsoft.com/office/officeart/2005/8/layout/hProcess9"/>
    <dgm:cxn modelId="{14751882-B924-43E7-9239-AC7B6F4757D7}" type="presParOf" srcId="{5B6BA7F5-9206-4D7B-9ABE-C2EAA202755B}" destId="{FB93E50B-CD13-42A0-9BE0-FC2B129CE57D}" srcOrd="2" destOrd="0" presId="urn:microsoft.com/office/officeart/2005/8/layout/hProcess9"/>
    <dgm:cxn modelId="{72CE5907-9B46-46CF-9A30-61E7A713876C}" type="presParOf" srcId="{5B6BA7F5-9206-4D7B-9ABE-C2EAA202755B}" destId="{A3CDBEC9-AADE-45C8-9AF4-EF3633CDF890}" srcOrd="3" destOrd="0" presId="urn:microsoft.com/office/officeart/2005/8/layout/hProcess9"/>
    <dgm:cxn modelId="{18517F29-5399-4111-9414-377F25F8A4E6}" type="presParOf" srcId="{5B6BA7F5-9206-4D7B-9ABE-C2EAA202755B}" destId="{794BB8C8-08E9-4FDA-A92D-88EFB1EBA6A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00E8DF6-8147-4BE3-A539-750F4E7AECF1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8989C6ED-4E24-4E4E-A69D-551F59417CE7}">
      <dgm:prSet phldrT="[Text]" custT="1"/>
      <dgm:spPr/>
      <dgm:t>
        <a:bodyPr/>
        <a:lstStyle/>
        <a:p>
          <a:r>
            <a:rPr lang="en-US" sz="1400" dirty="0" smtClean="0"/>
            <a:t>2011</a:t>
          </a:r>
        </a:p>
        <a:p>
          <a:r>
            <a:rPr lang="en-US" sz="1400" dirty="0" smtClean="0"/>
            <a:t>In 2011, the University of Mary Washington launched an open online course in digital storytelling.</a:t>
          </a:r>
          <a:endParaRPr lang="en-US" sz="1400" dirty="0"/>
        </a:p>
      </dgm:t>
    </dgm:pt>
    <dgm:pt modelId="{4394FB59-9314-43DE-90C5-9464F4848B68}" type="parTrans" cxnId="{DA81A8B8-C683-40B4-B6B2-CF06F1020DC0}">
      <dgm:prSet/>
      <dgm:spPr/>
      <dgm:t>
        <a:bodyPr/>
        <a:lstStyle/>
        <a:p>
          <a:endParaRPr lang="en-US"/>
        </a:p>
      </dgm:t>
    </dgm:pt>
    <dgm:pt modelId="{70E9EF20-7C2C-4C3D-80C1-349EBACA0C9E}" type="sibTrans" cxnId="{DA81A8B8-C683-40B4-B6B2-CF06F1020DC0}">
      <dgm:prSet/>
      <dgm:spPr/>
      <dgm:t>
        <a:bodyPr/>
        <a:lstStyle/>
        <a:p>
          <a:endParaRPr lang="en-US"/>
        </a:p>
      </dgm:t>
    </dgm:pt>
    <dgm:pt modelId="{A97A934C-E80A-499C-82A1-420AD7B49034}">
      <dgm:prSet phldrT="[Text]" custT="1"/>
      <dgm:spPr/>
      <dgm:t>
        <a:bodyPr/>
        <a:lstStyle/>
        <a:p>
          <a:r>
            <a:rPr lang="en-US" sz="1400" dirty="0" smtClean="0"/>
            <a:t>2011-2012</a:t>
          </a:r>
        </a:p>
        <a:p>
          <a:r>
            <a:rPr lang="en-US" sz="1400" dirty="0" smtClean="0"/>
            <a:t>Digital storytelling is playing a huge role in education and documenting  history by utilizing technology. </a:t>
          </a:r>
          <a:endParaRPr lang="en-US" sz="1400" dirty="0"/>
        </a:p>
      </dgm:t>
    </dgm:pt>
    <dgm:pt modelId="{904B29F7-2556-45ED-A92D-181229C4771C}" type="parTrans" cxnId="{4DBD8375-F107-450D-B591-8740D6D0D378}">
      <dgm:prSet/>
      <dgm:spPr/>
      <dgm:t>
        <a:bodyPr/>
        <a:lstStyle/>
        <a:p>
          <a:endParaRPr lang="en-US"/>
        </a:p>
      </dgm:t>
    </dgm:pt>
    <dgm:pt modelId="{C8069BF8-222F-4977-871E-08CA3D9E5B09}" type="sibTrans" cxnId="{4DBD8375-F107-450D-B591-8740D6D0D378}">
      <dgm:prSet/>
      <dgm:spPr/>
      <dgm:t>
        <a:bodyPr/>
        <a:lstStyle/>
        <a:p>
          <a:endParaRPr lang="en-US"/>
        </a:p>
      </dgm:t>
    </dgm:pt>
    <dgm:pt modelId="{6E139484-F4F3-4399-9ABE-BE9BAA8EB93E}">
      <dgm:prSet phldrT="[Text]" custT="1"/>
      <dgm:spPr/>
      <dgm:t>
        <a:bodyPr/>
        <a:lstStyle/>
        <a:p>
          <a:r>
            <a:rPr lang="en-US" sz="1400" dirty="0" smtClean="0"/>
            <a:t>Future </a:t>
          </a:r>
        </a:p>
        <a:p>
          <a:r>
            <a:rPr lang="en-US" sz="1400" dirty="0" smtClean="0"/>
            <a:t>Digital Storytelling will continue to document history and preserve the past for the future to learn about. </a:t>
          </a:r>
          <a:endParaRPr lang="en-US" sz="1400" dirty="0"/>
        </a:p>
      </dgm:t>
    </dgm:pt>
    <dgm:pt modelId="{E1433D34-C812-48C9-9041-E99BE912B397}" type="parTrans" cxnId="{E7AD25A4-658F-4CB1-A6F4-E8AF597D4D50}">
      <dgm:prSet/>
      <dgm:spPr/>
      <dgm:t>
        <a:bodyPr/>
        <a:lstStyle/>
        <a:p>
          <a:endParaRPr lang="en-US"/>
        </a:p>
      </dgm:t>
    </dgm:pt>
    <dgm:pt modelId="{BAAD4F99-BAC9-4091-B622-3B503B70245A}" type="sibTrans" cxnId="{E7AD25A4-658F-4CB1-A6F4-E8AF597D4D50}">
      <dgm:prSet/>
      <dgm:spPr/>
      <dgm:t>
        <a:bodyPr/>
        <a:lstStyle/>
        <a:p>
          <a:endParaRPr lang="en-US"/>
        </a:p>
      </dgm:t>
    </dgm:pt>
    <dgm:pt modelId="{A6A406B4-B55C-405C-9F16-EE2E22AE12F8}" type="pres">
      <dgm:prSet presAssocID="{000E8DF6-8147-4BE3-A539-750F4E7AECF1}" presName="CompostProcess" presStyleCnt="0">
        <dgm:presLayoutVars>
          <dgm:dir/>
          <dgm:resizeHandles val="exact"/>
        </dgm:presLayoutVars>
      </dgm:prSet>
      <dgm:spPr/>
    </dgm:pt>
    <dgm:pt modelId="{2642880C-D280-4551-8AFA-DF0BE63F492E}" type="pres">
      <dgm:prSet presAssocID="{000E8DF6-8147-4BE3-A539-750F4E7AECF1}" presName="arrow" presStyleLbl="bgShp" presStyleIdx="0" presStyleCnt="1"/>
      <dgm:spPr/>
    </dgm:pt>
    <dgm:pt modelId="{26AADDF2-7919-43B6-A873-4F445EEF9C42}" type="pres">
      <dgm:prSet presAssocID="{000E8DF6-8147-4BE3-A539-750F4E7AECF1}" presName="linearProcess" presStyleCnt="0"/>
      <dgm:spPr/>
    </dgm:pt>
    <dgm:pt modelId="{4DE5ED14-0972-4ECA-AFB5-86189A4A4823}" type="pres">
      <dgm:prSet presAssocID="{8989C6ED-4E24-4E4E-A69D-551F59417CE7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5799BE-EBA0-494E-9BFF-A610F9FF3A68}" type="pres">
      <dgm:prSet presAssocID="{70E9EF20-7C2C-4C3D-80C1-349EBACA0C9E}" presName="sibTrans" presStyleCnt="0"/>
      <dgm:spPr/>
    </dgm:pt>
    <dgm:pt modelId="{F86CCB59-5DBC-41AA-A95F-101E1B7A7568}" type="pres">
      <dgm:prSet presAssocID="{A97A934C-E80A-499C-82A1-420AD7B4903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0305B2-3D62-4878-B75A-DB31CADD8126}" type="pres">
      <dgm:prSet presAssocID="{C8069BF8-222F-4977-871E-08CA3D9E5B09}" presName="sibTrans" presStyleCnt="0"/>
      <dgm:spPr/>
    </dgm:pt>
    <dgm:pt modelId="{FCEA81B1-CC08-4947-819E-F23E89B16DD3}" type="pres">
      <dgm:prSet presAssocID="{6E139484-F4F3-4399-9ABE-BE9BAA8EB93E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1D4C3DE-ACCB-4C4C-B9B6-6A3FC7163141}" type="presOf" srcId="{6E139484-F4F3-4399-9ABE-BE9BAA8EB93E}" destId="{FCEA81B1-CC08-4947-819E-F23E89B16DD3}" srcOrd="0" destOrd="0" presId="urn:microsoft.com/office/officeart/2005/8/layout/hProcess9"/>
    <dgm:cxn modelId="{39FD1329-93F8-4DF9-94C7-1EA185F3CD5A}" type="presOf" srcId="{000E8DF6-8147-4BE3-A539-750F4E7AECF1}" destId="{A6A406B4-B55C-405C-9F16-EE2E22AE12F8}" srcOrd="0" destOrd="0" presId="urn:microsoft.com/office/officeart/2005/8/layout/hProcess9"/>
    <dgm:cxn modelId="{DA81A8B8-C683-40B4-B6B2-CF06F1020DC0}" srcId="{000E8DF6-8147-4BE3-A539-750F4E7AECF1}" destId="{8989C6ED-4E24-4E4E-A69D-551F59417CE7}" srcOrd="0" destOrd="0" parTransId="{4394FB59-9314-43DE-90C5-9464F4848B68}" sibTransId="{70E9EF20-7C2C-4C3D-80C1-349EBACA0C9E}"/>
    <dgm:cxn modelId="{4DBD8375-F107-450D-B591-8740D6D0D378}" srcId="{000E8DF6-8147-4BE3-A539-750F4E7AECF1}" destId="{A97A934C-E80A-499C-82A1-420AD7B49034}" srcOrd="1" destOrd="0" parTransId="{904B29F7-2556-45ED-A92D-181229C4771C}" sibTransId="{C8069BF8-222F-4977-871E-08CA3D9E5B09}"/>
    <dgm:cxn modelId="{8DB4CB08-4062-4305-BCA2-CBBCFEA09B48}" type="presOf" srcId="{8989C6ED-4E24-4E4E-A69D-551F59417CE7}" destId="{4DE5ED14-0972-4ECA-AFB5-86189A4A4823}" srcOrd="0" destOrd="0" presId="urn:microsoft.com/office/officeart/2005/8/layout/hProcess9"/>
    <dgm:cxn modelId="{E7AD25A4-658F-4CB1-A6F4-E8AF597D4D50}" srcId="{000E8DF6-8147-4BE3-A539-750F4E7AECF1}" destId="{6E139484-F4F3-4399-9ABE-BE9BAA8EB93E}" srcOrd="2" destOrd="0" parTransId="{E1433D34-C812-48C9-9041-E99BE912B397}" sibTransId="{BAAD4F99-BAC9-4091-B622-3B503B70245A}"/>
    <dgm:cxn modelId="{1499E4B4-247B-4F5E-B6AD-04E3A52EC4E3}" type="presOf" srcId="{A97A934C-E80A-499C-82A1-420AD7B49034}" destId="{F86CCB59-5DBC-41AA-A95F-101E1B7A7568}" srcOrd="0" destOrd="0" presId="urn:microsoft.com/office/officeart/2005/8/layout/hProcess9"/>
    <dgm:cxn modelId="{0525A472-725C-4ABD-8A82-5F7C8F9E4501}" type="presParOf" srcId="{A6A406B4-B55C-405C-9F16-EE2E22AE12F8}" destId="{2642880C-D280-4551-8AFA-DF0BE63F492E}" srcOrd="0" destOrd="0" presId="urn:microsoft.com/office/officeart/2005/8/layout/hProcess9"/>
    <dgm:cxn modelId="{FCD5AB0A-FDED-4ECE-9136-0C4ACF3B91D0}" type="presParOf" srcId="{A6A406B4-B55C-405C-9F16-EE2E22AE12F8}" destId="{26AADDF2-7919-43B6-A873-4F445EEF9C42}" srcOrd="1" destOrd="0" presId="urn:microsoft.com/office/officeart/2005/8/layout/hProcess9"/>
    <dgm:cxn modelId="{76462C15-376A-4C90-A488-C1FDB54FF88A}" type="presParOf" srcId="{26AADDF2-7919-43B6-A873-4F445EEF9C42}" destId="{4DE5ED14-0972-4ECA-AFB5-86189A4A4823}" srcOrd="0" destOrd="0" presId="urn:microsoft.com/office/officeart/2005/8/layout/hProcess9"/>
    <dgm:cxn modelId="{18D9F207-D674-4574-85BE-71B4F21B61B4}" type="presParOf" srcId="{26AADDF2-7919-43B6-A873-4F445EEF9C42}" destId="{915799BE-EBA0-494E-9BFF-A610F9FF3A68}" srcOrd="1" destOrd="0" presId="urn:microsoft.com/office/officeart/2005/8/layout/hProcess9"/>
    <dgm:cxn modelId="{151E6BEC-3ECD-460C-A92B-D3681AC753C2}" type="presParOf" srcId="{26AADDF2-7919-43B6-A873-4F445EEF9C42}" destId="{F86CCB59-5DBC-41AA-A95F-101E1B7A7568}" srcOrd="2" destOrd="0" presId="urn:microsoft.com/office/officeart/2005/8/layout/hProcess9"/>
    <dgm:cxn modelId="{6D5681BF-C547-4C37-93C2-D37280E19EE8}" type="presParOf" srcId="{26AADDF2-7919-43B6-A873-4F445EEF9C42}" destId="{9A0305B2-3D62-4878-B75A-DB31CADD8126}" srcOrd="3" destOrd="0" presId="urn:microsoft.com/office/officeart/2005/8/layout/hProcess9"/>
    <dgm:cxn modelId="{C594AFA1-CED6-4279-85B8-6C076AFA146B}" type="presParOf" srcId="{26AADDF2-7919-43B6-A873-4F445EEF9C42}" destId="{FCEA81B1-CC08-4947-819E-F23E89B16DD3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087E0A-CC26-4E65-83A8-E014745B5AFA}">
      <dsp:nvSpPr>
        <dsp:cNvPr id="0" name=""/>
        <dsp:cNvSpPr/>
      </dsp:nvSpPr>
      <dsp:spPr>
        <a:xfrm>
          <a:off x="0" y="0"/>
          <a:ext cx="8229595" cy="4525963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FF1C5D-3990-4B90-AEDD-638FEDE2027F}">
      <dsp:nvSpPr>
        <dsp:cNvPr id="0" name=""/>
        <dsp:cNvSpPr/>
      </dsp:nvSpPr>
      <dsp:spPr>
        <a:xfrm>
          <a:off x="0" y="1357788"/>
          <a:ext cx="2468880" cy="181038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1970-1980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The Center for Digital Storytelling emerged out of the artistic and cultural ferment in the United States during the 1970s and 80s.</a:t>
          </a:r>
          <a:endParaRPr lang="en-US" sz="1400" kern="1200" dirty="0"/>
        </a:p>
      </dsp:txBody>
      <dsp:txXfrm>
        <a:off x="0" y="1357788"/>
        <a:ext cx="2468880" cy="1810385"/>
      </dsp:txXfrm>
    </dsp:sp>
    <dsp:sp modelId="{8CEC509B-E447-4D17-BD59-6C7617E9F458}">
      <dsp:nvSpPr>
        <dsp:cNvPr id="0" name=""/>
        <dsp:cNvSpPr/>
      </dsp:nvSpPr>
      <dsp:spPr>
        <a:xfrm>
          <a:off x="2880359" y="1357788"/>
          <a:ext cx="2468880" cy="181038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1990s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The emerging technologies of the 1990s offered new tools for expression and fertile ground for experimentation.</a:t>
          </a:r>
          <a:endParaRPr lang="en-US" sz="1400" kern="1200" dirty="0"/>
        </a:p>
      </dsp:txBody>
      <dsp:txXfrm>
        <a:off x="2880359" y="1357788"/>
        <a:ext cx="2468880" cy="1810385"/>
      </dsp:txXfrm>
    </dsp:sp>
    <dsp:sp modelId="{12ACCD0E-36E1-407D-92CC-1603AA3767C2}">
      <dsp:nvSpPr>
        <dsp:cNvPr id="0" name=""/>
        <dsp:cNvSpPr/>
      </dsp:nvSpPr>
      <dsp:spPr>
        <a:xfrm>
          <a:off x="5760720" y="1357788"/>
          <a:ext cx="2468880" cy="181038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1993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The "short narrated films" definition of digital storytelling comes from a production workshop by Dana </a:t>
          </a:r>
          <a:r>
            <a:rPr lang="en-US" sz="1400" kern="1200" dirty="0" err="1" smtClean="0"/>
            <a:t>Atchley</a:t>
          </a:r>
          <a:r>
            <a:rPr lang="en-US" sz="1400" kern="1200" dirty="0" smtClean="0"/>
            <a:t> at the American Film Institute in 1993 </a:t>
          </a:r>
          <a:endParaRPr lang="en-US" sz="1400" kern="1200" dirty="0"/>
        </a:p>
      </dsp:txBody>
      <dsp:txXfrm>
        <a:off x="5760720" y="1357788"/>
        <a:ext cx="2468880" cy="181038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7BCD80-B5A3-4797-9501-EB766550D1E8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5BF13F-E94F-4B1D-A74F-01117D4E5D4E}">
      <dsp:nvSpPr>
        <dsp:cNvPr id="0" name=""/>
        <dsp:cNvSpPr/>
      </dsp:nvSpPr>
      <dsp:spPr>
        <a:xfrm>
          <a:off x="0" y="1357788"/>
          <a:ext cx="2468880" cy="181038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1994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 1994 the San Francisco Digital Media Center was created. </a:t>
          </a:r>
          <a:endParaRPr lang="en-US" sz="1400" kern="1200" dirty="0"/>
        </a:p>
      </dsp:txBody>
      <dsp:txXfrm>
        <a:off x="0" y="1357788"/>
        <a:ext cx="2468880" cy="1810385"/>
      </dsp:txXfrm>
    </dsp:sp>
    <dsp:sp modelId="{EA3BB6EE-8BFF-4390-B87F-4E7A28C62E44}">
      <dsp:nvSpPr>
        <dsp:cNvPr id="0" name=""/>
        <dsp:cNvSpPr/>
      </dsp:nvSpPr>
      <dsp:spPr>
        <a:xfrm>
          <a:off x="2880359" y="1357788"/>
          <a:ext cx="2468880" cy="181038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1998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 1998, the San Francisco Center for Digital Media moved to Berkeley and became the Center for Digital Storytelling.</a:t>
          </a:r>
          <a:endParaRPr lang="en-US" sz="1400" kern="1200" dirty="0"/>
        </a:p>
      </dsp:txBody>
      <dsp:txXfrm>
        <a:off x="2880359" y="1357788"/>
        <a:ext cx="2468880" cy="1810385"/>
      </dsp:txXfrm>
    </dsp:sp>
    <dsp:sp modelId="{44E6B5C5-49F0-4A1A-BF2F-3D942FF56788}">
      <dsp:nvSpPr>
        <dsp:cNvPr id="0" name=""/>
        <dsp:cNvSpPr/>
      </dsp:nvSpPr>
      <dsp:spPr>
        <a:xfrm>
          <a:off x="5760720" y="1357788"/>
          <a:ext cx="2468880" cy="181038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2001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Starting in 2001, </a:t>
          </a:r>
          <a:r>
            <a:rPr lang="en-US" sz="1400" kern="1200" dirty="0" err="1" smtClean="0"/>
            <a:t>Rina</a:t>
          </a:r>
          <a:r>
            <a:rPr lang="en-US" sz="1400" kern="1200" dirty="0" smtClean="0"/>
            <a:t> hosted a Center for Digital Storytelling seminar and began using digital storytelling in her Latino/a life stories classes.</a:t>
          </a:r>
          <a:endParaRPr lang="en-US" sz="1400" kern="1200" dirty="0"/>
        </a:p>
      </dsp:txBody>
      <dsp:txXfrm>
        <a:off x="5760720" y="1357788"/>
        <a:ext cx="2468880" cy="181038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4FE0C7-6266-4659-B1DD-617E6B35310F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12929B-202F-4072-9E01-62C3DFB68A92}">
      <dsp:nvSpPr>
        <dsp:cNvPr id="0" name=""/>
        <dsp:cNvSpPr/>
      </dsp:nvSpPr>
      <dsp:spPr>
        <a:xfrm>
          <a:off x="0" y="1357788"/>
          <a:ext cx="2468880" cy="181038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2006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Since 2006, San Diego has housed a story station in its downtown library.</a:t>
          </a:r>
          <a:endParaRPr lang="en-US" sz="1400" kern="1200" dirty="0"/>
        </a:p>
      </dsp:txBody>
      <dsp:txXfrm>
        <a:off x="0" y="1357788"/>
        <a:ext cx="2468880" cy="1810385"/>
      </dsp:txXfrm>
    </dsp:sp>
    <dsp:sp modelId="{FB93E50B-CD13-42A0-9BE0-FC2B129CE57D}">
      <dsp:nvSpPr>
        <dsp:cNvPr id="0" name=""/>
        <dsp:cNvSpPr/>
      </dsp:nvSpPr>
      <dsp:spPr>
        <a:xfrm>
          <a:off x="2880359" y="1357788"/>
          <a:ext cx="2468880" cy="181038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2008</a:t>
          </a:r>
          <a:endParaRPr lang="en-US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 2008, a group of eleven museums in Yorkshire launched </a:t>
          </a:r>
          <a:r>
            <a:rPr lang="en-US" sz="1400" i="1" kern="1200" dirty="0" smtClean="0"/>
            <a:t>My Yorkshire,</a:t>
          </a:r>
          <a:r>
            <a:rPr lang="en-US" sz="1400" kern="1200" dirty="0" smtClean="0"/>
            <a:t> a digital storytelling project.</a:t>
          </a:r>
          <a:endParaRPr lang="en-US" sz="1400" kern="1200" dirty="0"/>
        </a:p>
      </dsp:txBody>
      <dsp:txXfrm>
        <a:off x="2880359" y="1357788"/>
        <a:ext cx="2468880" cy="1810385"/>
      </dsp:txXfrm>
    </dsp:sp>
    <dsp:sp modelId="{794BB8C8-08E9-4FDA-A92D-88EFB1EBA6AC}">
      <dsp:nvSpPr>
        <dsp:cNvPr id="0" name=""/>
        <dsp:cNvSpPr/>
      </dsp:nvSpPr>
      <dsp:spPr>
        <a:xfrm>
          <a:off x="5760720" y="1357788"/>
          <a:ext cx="2468880" cy="181038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2010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The University of Utah offered its first class on digital storytelling in the Fall of 2010.</a:t>
          </a:r>
          <a:endParaRPr lang="en-US" sz="1400" kern="1200" dirty="0"/>
        </a:p>
      </dsp:txBody>
      <dsp:txXfrm>
        <a:off x="5760720" y="1357788"/>
        <a:ext cx="2468880" cy="181038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42880C-D280-4551-8AFA-DF0BE63F492E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E5ED14-0972-4ECA-AFB5-86189A4A4823}">
      <dsp:nvSpPr>
        <dsp:cNvPr id="0" name=""/>
        <dsp:cNvSpPr/>
      </dsp:nvSpPr>
      <dsp:spPr>
        <a:xfrm>
          <a:off x="0" y="1357788"/>
          <a:ext cx="2468880" cy="181038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2011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 2011, the University of Mary Washington launched an open online course in digital storytelling.</a:t>
          </a:r>
          <a:endParaRPr lang="en-US" sz="1400" kern="1200" dirty="0"/>
        </a:p>
      </dsp:txBody>
      <dsp:txXfrm>
        <a:off x="0" y="1357788"/>
        <a:ext cx="2468880" cy="1810385"/>
      </dsp:txXfrm>
    </dsp:sp>
    <dsp:sp modelId="{F86CCB59-5DBC-41AA-A95F-101E1B7A7568}">
      <dsp:nvSpPr>
        <dsp:cNvPr id="0" name=""/>
        <dsp:cNvSpPr/>
      </dsp:nvSpPr>
      <dsp:spPr>
        <a:xfrm>
          <a:off x="2880359" y="1357788"/>
          <a:ext cx="2468880" cy="181038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2011-2012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Digital storytelling is playing a huge role in education and documenting  history by utilizing technology. </a:t>
          </a:r>
          <a:endParaRPr lang="en-US" sz="1400" kern="1200" dirty="0"/>
        </a:p>
      </dsp:txBody>
      <dsp:txXfrm>
        <a:off x="2880359" y="1357788"/>
        <a:ext cx="2468880" cy="1810385"/>
      </dsp:txXfrm>
    </dsp:sp>
    <dsp:sp modelId="{FCEA81B1-CC08-4947-819E-F23E89B16DD3}">
      <dsp:nvSpPr>
        <dsp:cNvPr id="0" name=""/>
        <dsp:cNvSpPr/>
      </dsp:nvSpPr>
      <dsp:spPr>
        <a:xfrm>
          <a:off x="5760720" y="1357788"/>
          <a:ext cx="2468880" cy="181038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Future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Digital Storytelling will continue to document history and preserve the past for the future to learn about. </a:t>
          </a:r>
          <a:endParaRPr lang="en-US" sz="1400" kern="1200" dirty="0"/>
        </a:p>
      </dsp:txBody>
      <dsp:txXfrm>
        <a:off x="5760720" y="1357788"/>
        <a:ext cx="2468880" cy="18103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A120F-804D-4317-AE1F-898E014289E4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97137-FEF2-47D8-8067-524CEB5136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A120F-804D-4317-AE1F-898E014289E4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97137-FEF2-47D8-8067-524CEB5136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A120F-804D-4317-AE1F-898E014289E4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97137-FEF2-47D8-8067-524CEB5136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A120F-804D-4317-AE1F-898E014289E4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97137-FEF2-47D8-8067-524CEB5136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A120F-804D-4317-AE1F-898E014289E4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97137-FEF2-47D8-8067-524CEB5136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A120F-804D-4317-AE1F-898E014289E4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97137-FEF2-47D8-8067-524CEB5136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A120F-804D-4317-AE1F-898E014289E4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97137-FEF2-47D8-8067-524CEB5136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A120F-804D-4317-AE1F-898E014289E4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97137-FEF2-47D8-8067-524CEB5136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A120F-804D-4317-AE1F-898E014289E4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97137-FEF2-47D8-8067-524CEB5136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A120F-804D-4317-AE1F-898E014289E4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97137-FEF2-47D8-8067-524CEB5136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A120F-804D-4317-AE1F-898E014289E4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97137-FEF2-47D8-8067-524CEB5136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A120F-804D-4317-AE1F-898E014289E4}" type="datetimeFigureOut">
              <a:rPr lang="en-US" smtClean="0"/>
              <a:pPr/>
              <a:t>5/20/2012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97137-FEF2-47D8-8067-524CEB5136A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5" Type="http://schemas.openxmlformats.org/officeDocument/2006/relationships/image" Target="../media/image8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5" Type="http://schemas.openxmlformats.org/officeDocument/2006/relationships/hyperlink" Target="http://www.youtube.com/watch?v=nI0KNz63ubM&amp;feature=relate" TargetMode="Externa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PihHZF732BY&amp;feature=related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5" Type="http://schemas.openxmlformats.org/officeDocument/2006/relationships/image" Target="../media/image8.pn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Relationship Id="rId6" Type="http://schemas.openxmlformats.org/officeDocument/2006/relationships/image" Target="../media/image8.png"/><Relationship Id="rId5" Type="http://schemas.openxmlformats.org/officeDocument/2006/relationships/image" Target="../media/image19.wmf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Relationship Id="rId6" Type="http://schemas.openxmlformats.org/officeDocument/2006/relationships/image" Target="../media/image6.png"/><Relationship Id="rId5" Type="http://schemas.openxmlformats.org/officeDocument/2006/relationships/hyperlink" Target="http://www.youtube.com/watch?v=rUZXBc6yRhU&amp;feature=related" TargetMode="Externa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rUZXBc6yRhU&amp;list=UUvEtmJEy7HTegdWCHt5C7IQ&amp;index=4&amp;feature=plcp" TargetMode="External"/><Relationship Id="rId2" Type="http://schemas.openxmlformats.org/officeDocument/2006/relationships/hyperlink" Target="http://www.youtube.com/watch?v=3yU8zE5LBBY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KZiXR5qUlQ" TargetMode="External"/><Relationship Id="rId2" Type="http://schemas.openxmlformats.org/officeDocument/2006/relationships/hyperlink" Target="http://www.youtube.com/watch?v=nI0KNz63ubM&amp;feature=relat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KZiXR5qUlQ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3yU8zE5LBBY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tigdigitalstories.wikispaces.com/file/view/digitalstorytelling.jpg/44659307/digitalstorytell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slide 1">
            <a:hlinkClick r:id="" action="ppaction://media"/>
          </p:cNvPr>
          <p:cNvPicPr>
            <a:picLocks noRot="1" noChangeAspect="1"/>
          </p:cNvPicPr>
          <p:nvPr>
            <a:wavAudioFile r:embed="rId1" name="slide 1"/>
          </p:nvPr>
        </p:nvPicPr>
        <p:blipFill>
          <a:blip r:embed="rId4" cstate="print"/>
          <a:stretch>
            <a:fillRect/>
          </a:stretch>
        </p:blipFill>
        <p:spPr>
          <a:xfrm>
            <a:off x="3791712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8600"/>
            <a:ext cx="8763000" cy="6629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000" dirty="0" smtClean="0"/>
              <a:t>Perceived</a:t>
            </a:r>
          </a:p>
          <a:p>
            <a:pPr>
              <a:buNone/>
            </a:pPr>
            <a:r>
              <a:rPr lang="en-US" sz="2000" dirty="0" smtClean="0"/>
              <a:t>Progression                                 </a:t>
            </a:r>
            <a:r>
              <a:rPr lang="en-US" sz="2800" dirty="0" smtClean="0">
                <a:solidFill>
                  <a:srgbClr val="FFFF00"/>
                </a:solidFill>
              </a:rPr>
              <a:t>S-Curve of Digital Storytelling</a:t>
            </a:r>
            <a:endParaRPr lang="en-US" sz="20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2000" dirty="0" smtClean="0"/>
              <a:t>of Digital </a:t>
            </a:r>
          </a:p>
          <a:p>
            <a:pPr>
              <a:buNone/>
            </a:pPr>
            <a:r>
              <a:rPr lang="en-US" sz="2000" dirty="0" smtClean="0"/>
              <a:t>Storytelling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sz="3000" dirty="0" smtClean="0"/>
          </a:p>
          <a:p>
            <a:pPr>
              <a:buNone/>
            </a:pPr>
            <a:endParaRPr lang="en-US" sz="3000" dirty="0" smtClean="0"/>
          </a:p>
          <a:p>
            <a:pPr>
              <a:buNone/>
            </a:pPr>
            <a:endParaRPr lang="en-US" sz="3000" dirty="0" smtClean="0"/>
          </a:p>
          <a:p>
            <a:pPr>
              <a:buNone/>
            </a:pPr>
            <a:endParaRPr lang="en-US" sz="3000" dirty="0" smtClean="0"/>
          </a:p>
          <a:p>
            <a:pPr>
              <a:buNone/>
            </a:pPr>
            <a:r>
              <a:rPr lang="en-US" sz="2800" dirty="0" smtClean="0">
                <a:solidFill>
                  <a:srgbClr val="00B050"/>
                </a:solidFill>
              </a:rPr>
              <a:t>1970	       1980           1990	  2000       2010          2020</a:t>
            </a:r>
          </a:p>
          <a:p>
            <a:pPr>
              <a:buNone/>
            </a:pPr>
            <a:r>
              <a:rPr lang="en-US" sz="2800" dirty="0" smtClean="0">
                <a:solidFill>
                  <a:srgbClr val="00B050"/>
                </a:solidFill>
              </a:rPr>
              <a:t>    </a:t>
            </a:r>
            <a:r>
              <a:rPr lang="en-US" sz="2400" dirty="0" smtClean="0">
                <a:solidFill>
                  <a:srgbClr val="00B050"/>
                </a:solidFill>
              </a:rPr>
              <a:t>Progression of Digital Storytelling from 1970s to the Future</a:t>
            </a:r>
          </a:p>
          <a:p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28600" y="1752600"/>
            <a:ext cx="0" cy="396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28600" y="5715000"/>
            <a:ext cx="8534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Curved Connector 17"/>
          <p:cNvCxnSpPr/>
          <p:nvPr/>
        </p:nvCxnSpPr>
        <p:spPr>
          <a:xfrm flipV="1">
            <a:off x="609600" y="2438400"/>
            <a:ext cx="7772400" cy="2438400"/>
          </a:xfrm>
          <a:prstGeom prst="curvedConnector3">
            <a:avLst>
              <a:gd name="adj1" fmla="val 46791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slide 10">
            <a:hlinkClick r:id="" action="ppaction://media"/>
          </p:cNvPr>
          <p:cNvPicPr>
            <a:picLocks noRot="1" noChangeAspect="1"/>
          </p:cNvPicPr>
          <p:nvPr>
            <a:wavAudioFile r:embed="rId1" name="slide 10"/>
          </p:nvPr>
        </p:nvPicPr>
        <p:blipFill>
          <a:blip r:embed="rId3" cstate="print"/>
          <a:stretch>
            <a:fillRect/>
          </a:stretch>
        </p:blipFill>
        <p:spPr>
          <a:xfrm>
            <a:off x="8153400" y="990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22530" name="Picture 2" descr="http://craigslistfoundation.org/wp-content/uploads/2010/05/Lambert_Joe.jpg">
            <a:hlinkClick r:id="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048000"/>
            <a:ext cx="3733800" cy="3372465"/>
          </a:xfrm>
          <a:prstGeom prst="rect">
            <a:avLst/>
          </a:prstGeom>
          <a:noFill/>
        </p:spPr>
      </p:pic>
      <p:pic>
        <p:nvPicPr>
          <p:cNvPr id="22532" name="Picture 4" descr="http://danbricklin.com/log/4af81a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2971800"/>
            <a:ext cx="3886200" cy="34975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38200" y="1447800"/>
            <a:ext cx="289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Joe Lambert</a:t>
            </a:r>
            <a:endParaRPr lang="en-US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5410200" y="1447800"/>
            <a:ext cx="289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Dana </a:t>
            </a:r>
            <a:r>
              <a:rPr lang="en-US" sz="4800" dirty="0" err="1" smtClean="0"/>
              <a:t>Atchley</a:t>
            </a:r>
            <a:endParaRPr lang="en-US" sz="4800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0"/>
            <a:ext cx="807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/>
              <a:t>Key Innovators</a:t>
            </a:r>
            <a:endParaRPr lang="en-US" sz="8000" dirty="0"/>
          </a:p>
        </p:txBody>
      </p:sp>
      <p:pic>
        <p:nvPicPr>
          <p:cNvPr id="11" name="slide 11">
            <a:hlinkClick r:id="" action="ppaction://media"/>
          </p:cNvPr>
          <p:cNvPicPr>
            <a:picLocks noRot="1" noChangeAspect="1"/>
          </p:cNvPicPr>
          <p:nvPr>
            <a:wavAudioFile r:embed="rId1" name="slide 11"/>
          </p:nvPr>
        </p:nvPicPr>
        <p:blipFill>
          <a:blip r:embed="rId5" cstate="print"/>
          <a:stretch>
            <a:fillRect/>
          </a:stretch>
        </p:blipFill>
        <p:spPr>
          <a:xfrm>
            <a:off x="449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mcs.monet.k12.ca.us/departments/it/DST/images/bel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81000"/>
            <a:ext cx="8153400" cy="6096000"/>
          </a:xfrm>
          <a:prstGeom prst="rect">
            <a:avLst/>
          </a:prstGeom>
          <a:noFill/>
        </p:spPr>
      </p:pic>
      <p:pic>
        <p:nvPicPr>
          <p:cNvPr id="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7467600" y="5638800"/>
            <a:ext cx="304800" cy="3048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5800" y="5334000"/>
            <a:ext cx="3200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hlinkClick r:id="rId5"/>
              </a:rPr>
              <a:t>elements of digital storytelling</a:t>
            </a:r>
            <a:endParaRPr 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400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800" dirty="0" smtClean="0"/>
              <a:t>	The intended audiences for the innovation of digital story telling are educators and students.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2" descr="http://karinebaghdasaryan.edublogs.org/files/2010/11/webtitle-1h80p3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114800"/>
            <a:ext cx="7620000" cy="2438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0"/>
            <a:ext cx="8686800" cy="6629400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  <a:buNone/>
            </a:pPr>
            <a:endParaRPr lang="en-US" sz="2800" dirty="0" smtClean="0">
              <a:hlinkClick r:id="rId3"/>
            </a:endParaRPr>
          </a:p>
          <a:p>
            <a:pPr>
              <a:lnSpc>
                <a:spcPct val="120000"/>
              </a:lnSpc>
              <a:buNone/>
            </a:pPr>
            <a:r>
              <a:rPr lang="en-US" sz="7100" dirty="0" smtClean="0"/>
              <a:t>Hardware and Software</a:t>
            </a:r>
          </a:p>
          <a:p>
            <a:pPr>
              <a:lnSpc>
                <a:spcPct val="120000"/>
              </a:lnSpc>
            </a:pPr>
            <a:r>
              <a:rPr lang="en-US" sz="6200" dirty="0" smtClean="0"/>
              <a:t>Colorful </a:t>
            </a:r>
          </a:p>
          <a:p>
            <a:pPr>
              <a:lnSpc>
                <a:spcPct val="120000"/>
              </a:lnSpc>
            </a:pPr>
            <a:r>
              <a:rPr lang="en-US" sz="6200" dirty="0" smtClean="0"/>
              <a:t>Powerful</a:t>
            </a:r>
          </a:p>
          <a:p>
            <a:pPr>
              <a:lnSpc>
                <a:spcPct val="120000"/>
              </a:lnSpc>
            </a:pPr>
            <a:r>
              <a:rPr lang="en-US" sz="6200" dirty="0" smtClean="0"/>
              <a:t>Affordable</a:t>
            </a:r>
            <a:endParaRPr lang="en-US" sz="6200" dirty="0">
              <a:hlinkClick r:id="rId3"/>
            </a:endParaRPr>
          </a:p>
        </p:txBody>
      </p:sp>
      <p:pic>
        <p:nvPicPr>
          <p:cNvPr id="19458" name="Picture 2" descr="http://www.ct.gov/dcf/lib/dcf/continuous_quality/children_at_computer_la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3200400"/>
            <a:ext cx="4419600" cy="3429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04800" y="5867400"/>
            <a:ext cx="3581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hlinkClick r:id="rId3"/>
              </a:rPr>
              <a:t>Powerpoint</a:t>
            </a:r>
            <a:r>
              <a:rPr lang="en-US" sz="2400" dirty="0" smtClean="0">
                <a:solidFill>
                  <a:schemeClr val="bg1"/>
                </a:solidFill>
                <a:hlinkClick r:id="rId3"/>
              </a:rPr>
              <a:t> animated digital story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5" name="slide 14">
            <a:hlinkClick r:id="" action="ppaction://media"/>
          </p:cNvPr>
          <p:cNvPicPr>
            <a:picLocks noRot="1" noChangeAspect="1"/>
          </p:cNvPicPr>
          <p:nvPr>
            <a:wavAudioFile r:embed="rId1" name="slide 14"/>
          </p:nvPr>
        </p:nvPicPr>
        <p:blipFill>
          <a:blip r:embed="rId5" cstate="print"/>
          <a:stretch>
            <a:fillRect/>
          </a:stretch>
        </p:blipFill>
        <p:spPr>
          <a:xfrm>
            <a:off x="8077200" y="205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2.bp.blogspot.com/_KoJo9hLaeZo/THc5faSrA5I/AAAAAAAAAAk/CBjO8H2rSMc/s1600/storytelling-diagra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57200"/>
            <a:ext cx="7391400" cy="5715000"/>
          </a:xfrm>
          <a:prstGeom prst="rect">
            <a:avLst/>
          </a:prstGeom>
          <a:noFill/>
        </p:spPr>
      </p:pic>
      <p:pic>
        <p:nvPicPr>
          <p:cNvPr id="3" name="slide 15">
            <a:hlinkClick r:id="" action="ppaction://media"/>
          </p:cNvPr>
          <p:cNvPicPr>
            <a:picLocks noRot="1" noChangeAspect="1"/>
          </p:cNvPicPr>
          <p:nvPr>
            <a:wavAudioFile r:embed="rId1" name="slide 15"/>
          </p:nvPr>
        </p:nvPicPr>
        <p:blipFill>
          <a:blip r:embed="rId4" cstate="print"/>
          <a:stretch>
            <a:fillRect/>
          </a:stretch>
        </p:blipFill>
        <p:spPr>
          <a:xfrm>
            <a:off x="83820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81000"/>
            <a:ext cx="8763000" cy="6248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	</a:t>
            </a:r>
            <a:r>
              <a:rPr lang="en-US" sz="4400" dirty="0" smtClean="0"/>
              <a:t>What problems did digital storytelling  encounter in the development process? </a:t>
            </a:r>
          </a:p>
          <a:p>
            <a:pPr>
              <a:buNone/>
            </a:pPr>
            <a:endParaRPr lang="en-US" sz="2400" dirty="0"/>
          </a:p>
          <a:p>
            <a:pPr>
              <a:buNone/>
            </a:pPr>
            <a:r>
              <a:rPr lang="en-US" sz="2400" dirty="0" smtClean="0"/>
              <a:t>	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2" descr="http://4everlearner.pbworks.com/f/1265925568/Screen%20shot%202010-02-11%20at%204.57.59%20P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200400"/>
            <a:ext cx="8610600" cy="3429000"/>
          </a:xfrm>
          <a:prstGeom prst="rect">
            <a:avLst/>
          </a:prstGeom>
          <a:noFill/>
        </p:spPr>
      </p:pic>
      <p:pic>
        <p:nvPicPr>
          <p:cNvPr id="5" name="slide 16">
            <a:hlinkClick r:id="" action="ppaction://media"/>
          </p:cNvPr>
          <p:cNvPicPr>
            <a:picLocks noRot="1" noChangeAspect="1"/>
          </p:cNvPicPr>
          <p:nvPr>
            <a:wavAudioFile r:embed="rId1" name="slide 16"/>
          </p:nvPr>
        </p:nvPicPr>
        <p:blipFill>
          <a:blip r:embed="rId4" cstate="print"/>
          <a:stretch>
            <a:fillRect/>
          </a:stretch>
        </p:blipFill>
        <p:spPr>
          <a:xfrm>
            <a:off x="7924800" y="2590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6553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Who are the innovators and early adopters in the field of digital storytelling?</a:t>
            </a:r>
          </a:p>
          <a:p>
            <a:r>
              <a:rPr lang="en-US" sz="4400" dirty="0" smtClean="0"/>
              <a:t>Younger, newer teachers</a:t>
            </a:r>
          </a:p>
          <a:p>
            <a:r>
              <a:rPr lang="en-US" sz="4400" dirty="0" smtClean="0"/>
              <a:t>Students</a:t>
            </a:r>
          </a:p>
        </p:txBody>
      </p:sp>
      <p:pic>
        <p:nvPicPr>
          <p:cNvPr id="2052" name="Picture 4" descr="C:\Users\User\AppData\Local\Microsoft\Windows\Temporary Internet Files\Content.IE5\3NY6U9KL\MC90019777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4495800"/>
            <a:ext cx="5257800" cy="1549651"/>
          </a:xfrm>
          <a:prstGeom prst="rect">
            <a:avLst/>
          </a:prstGeom>
          <a:noFill/>
        </p:spPr>
      </p:pic>
      <p:pic>
        <p:nvPicPr>
          <p:cNvPr id="4" name="slide 17">
            <a:hlinkClick r:id="" action="ppaction://media"/>
          </p:cNvPr>
          <p:cNvPicPr>
            <a:picLocks noRot="1" noChangeAspect="1"/>
          </p:cNvPicPr>
          <p:nvPr>
            <a:wavAudioFile r:embed="rId1" name="slide 17"/>
          </p:nvPr>
        </p:nvPicPr>
        <p:blipFill>
          <a:blip r:embed="rId4" cstate="print"/>
          <a:stretch>
            <a:fillRect/>
          </a:stretch>
        </p:blipFill>
        <p:spPr>
          <a:xfrm>
            <a:off x="81534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r>
              <a:rPr lang="en-US" dirty="0" smtClean="0"/>
              <a:t>Skeptics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4800" dirty="0" smtClean="0"/>
              <a:t>How can we convince laggards to adopt digital storytelling?</a:t>
            </a:r>
            <a:endParaRPr lang="en-US" sz="4800" dirty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/>
          </a:p>
        </p:txBody>
      </p:sp>
      <p:pic>
        <p:nvPicPr>
          <p:cNvPr id="3074" name="Picture 2" descr="C:\Users\User\AppData\Local\Microsoft\Windows\Temporary Internet Files\Content.IE5\W7V1E7UB\MM900282747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114800"/>
            <a:ext cx="2362200" cy="2362200"/>
          </a:xfrm>
          <a:prstGeom prst="rect">
            <a:avLst/>
          </a:prstGeom>
          <a:noFill/>
        </p:spPr>
      </p:pic>
      <p:pic>
        <p:nvPicPr>
          <p:cNvPr id="3076" name="Picture 4" descr="C:\Users\User\AppData\Local\Microsoft\Windows\Temporary Internet Files\Content.IE5\W7V1E7UB\MC900439407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4343400"/>
            <a:ext cx="2377440" cy="1981200"/>
          </a:xfrm>
          <a:prstGeom prst="rect">
            <a:avLst/>
          </a:prstGeom>
          <a:noFill/>
        </p:spPr>
      </p:pic>
      <p:pic>
        <p:nvPicPr>
          <p:cNvPr id="3078" name="Picture 6" descr="C:\Users\User\AppData\Local\Microsoft\Windows\Temporary Internet Files\Content.IE5\W7V1E7UB\MC90043441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4267200"/>
            <a:ext cx="1828800" cy="2057400"/>
          </a:xfrm>
          <a:prstGeom prst="rect">
            <a:avLst/>
          </a:prstGeom>
          <a:noFill/>
        </p:spPr>
      </p:pic>
      <p:pic>
        <p:nvPicPr>
          <p:cNvPr id="7" name="slide 18">
            <a:hlinkClick r:id="" action="ppaction://media"/>
          </p:cNvPr>
          <p:cNvPicPr>
            <a:picLocks noRot="1" noChangeAspect="1"/>
          </p:cNvPicPr>
          <p:nvPr>
            <a:wavAudioFile r:embed="rId1" name="slide 18"/>
          </p:nvPr>
        </p:nvPicPr>
        <p:blipFill>
          <a:blip r:embed="rId6" cstate="print"/>
          <a:stretch>
            <a:fillRect/>
          </a:stretch>
        </p:blipFill>
        <p:spPr>
          <a:xfrm>
            <a:off x="8001000" y="121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3611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4800" dirty="0" smtClean="0"/>
              <a:t>The San Francisco Center for Digital Media was established in 1994. </a:t>
            </a:r>
          </a:p>
          <a:p>
            <a:endParaRPr lang="en-US" dirty="0"/>
          </a:p>
        </p:txBody>
      </p:sp>
      <p:pic>
        <p:nvPicPr>
          <p:cNvPr id="15362" name="Picture 2" descr="http://t0.gstatic.com/images?q=tbn:ANd9GcQi3VkKXrAwIDSNn2XSZmo5_Y5XBPpPSyePjDlMWLEmW0jYhcVdu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0"/>
            <a:ext cx="6629400" cy="2895600"/>
          </a:xfrm>
          <a:prstGeom prst="rect">
            <a:avLst/>
          </a:prstGeom>
          <a:noFill/>
        </p:spPr>
      </p:pic>
      <p:pic>
        <p:nvPicPr>
          <p:cNvPr id="4" name="slide 19">
            <a:hlinkClick r:id="" action="ppaction://media"/>
          </p:cNvPr>
          <p:cNvPicPr>
            <a:picLocks noRot="1" noChangeAspect="1"/>
          </p:cNvPicPr>
          <p:nvPr>
            <a:wavAudioFile r:embed="rId1" name="slide 19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8000" dirty="0" smtClean="0">
                <a:latin typeface="Aharoni" pitchFamily="2" charset="-79"/>
                <a:cs typeface="Aharoni" pitchFamily="2" charset="-79"/>
              </a:rPr>
              <a:t>Digital Storytelling</a:t>
            </a:r>
            <a:endParaRPr lang="en-US" sz="80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Mary Cosby</a:t>
            </a:r>
          </a:p>
          <a:p>
            <a:r>
              <a:rPr lang="en-US" smtClean="0"/>
              <a:t>7101 </a:t>
            </a:r>
            <a:endParaRPr lang="en-US" dirty="0" smtClean="0"/>
          </a:p>
          <a:p>
            <a:r>
              <a:rPr lang="en-US" dirty="0" smtClean="0"/>
              <a:t>Walden University</a:t>
            </a:r>
            <a:endParaRPr lang="en-US" dirty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0"/>
            <a:ext cx="8763000" cy="6019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5200" dirty="0" smtClean="0"/>
              <a:t>	</a:t>
            </a:r>
            <a:r>
              <a:rPr lang="en-US" sz="7200" dirty="0" smtClean="0"/>
              <a:t>What is the purpose of digital storytelling?</a:t>
            </a:r>
            <a:endParaRPr lang="en-US" sz="7200" dirty="0"/>
          </a:p>
          <a:p>
            <a:pPr>
              <a:buNone/>
            </a:pPr>
            <a:r>
              <a:rPr lang="en-US" dirty="0" smtClean="0"/>
              <a:t>	 </a:t>
            </a:r>
          </a:p>
          <a:p>
            <a:pPr>
              <a:buNone/>
            </a:pPr>
            <a:r>
              <a:rPr lang="en-US" dirty="0"/>
              <a:t>	</a:t>
            </a:r>
          </a:p>
        </p:txBody>
      </p:sp>
      <p:pic>
        <p:nvPicPr>
          <p:cNvPr id="4" name="Picture 2" descr="http://digitalstorytellingsynthesis.pbworks.com/f/1257190585/wordma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267200"/>
            <a:ext cx="8077200" cy="2209800"/>
          </a:xfrm>
          <a:prstGeom prst="rect">
            <a:avLst/>
          </a:prstGeom>
          <a:noFill/>
        </p:spPr>
      </p:pic>
      <p:pic>
        <p:nvPicPr>
          <p:cNvPr id="5" name="slide 20">
            <a:hlinkClick r:id="" action="ppaction://media"/>
          </p:cNvPr>
          <p:cNvPicPr>
            <a:picLocks noRot="1" noChangeAspect="1"/>
          </p:cNvPicPr>
          <p:nvPr>
            <a:wavAudioFile r:embed="rId1" name="slide 20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What are the b</a:t>
            </a:r>
            <a:r>
              <a:rPr lang="en-US" dirty="0" smtClean="0"/>
              <a:t>enefits?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>
            <a:normAutofit/>
          </a:bodyPr>
          <a:lstStyle/>
          <a:p>
            <a:r>
              <a:rPr lang="en-US" dirty="0" smtClean="0"/>
              <a:t>Digital storytelling gives students creative freedoms</a:t>
            </a:r>
          </a:p>
          <a:p>
            <a:r>
              <a:rPr lang="en-US" dirty="0" smtClean="0"/>
              <a:t>This creative work </a:t>
            </a:r>
            <a:r>
              <a:rPr lang="en-US" dirty="0"/>
              <a:t>provides students with a strong </a:t>
            </a:r>
            <a:r>
              <a:rPr lang="en-US" dirty="0" smtClean="0"/>
              <a:t>foundation in </a:t>
            </a:r>
            <a:r>
              <a:rPr lang="en-US" dirty="0"/>
              <a:t>what many </a:t>
            </a:r>
            <a:r>
              <a:rPr lang="en-US" dirty="0" smtClean="0"/>
              <a:t>have </a:t>
            </a:r>
            <a:r>
              <a:rPr lang="en-US" dirty="0"/>
              <a:t>begun calling </a:t>
            </a:r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</a:t>
            </a:r>
            <a:r>
              <a:rPr lang="en-US" dirty="0"/>
              <a:t>Literacy, Digital Age </a:t>
            </a:r>
            <a:r>
              <a:rPr lang="en-US" dirty="0" smtClean="0"/>
              <a:t>Literacies</a:t>
            </a:r>
            <a:r>
              <a:rPr lang="en-US" dirty="0"/>
              <a:t>, or </a:t>
            </a:r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</a:t>
            </a:r>
            <a:r>
              <a:rPr lang="en-US" dirty="0"/>
              <a:t>Skills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sz="2800" dirty="0"/>
          </a:p>
        </p:txBody>
      </p:sp>
      <p:pic>
        <p:nvPicPr>
          <p:cNvPr id="1026" name="Picture 2" descr="C:\Users\User\AppData\Local\Microsoft\Windows\Temporary Internet Files\Content.IE5\9OH8H8FY\MP910216394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343400"/>
            <a:ext cx="8991600" cy="2741370"/>
          </a:xfrm>
          <a:prstGeom prst="rect">
            <a:avLst/>
          </a:prstGeom>
          <a:noFill/>
        </p:spPr>
      </p:pic>
      <p:pic>
        <p:nvPicPr>
          <p:cNvPr id="5" name="slide 21">
            <a:hlinkClick r:id="" action="ppaction://media"/>
          </p:cNvPr>
          <p:cNvPicPr>
            <a:picLocks noRot="1" noChangeAspect="1"/>
          </p:cNvPicPr>
          <p:nvPr>
            <a:wavAudioFile r:embed="rId1" name="slide 21"/>
          </p:nvPr>
        </p:nvPicPr>
        <p:blipFill>
          <a:blip r:embed="rId4" cstate="print"/>
          <a:stretch>
            <a:fillRect/>
          </a:stretch>
        </p:blipFill>
        <p:spPr>
          <a:xfrm>
            <a:off x="8229600" y="4648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1"/>
            <a:ext cx="8229600" cy="3200400"/>
          </a:xfrm>
        </p:spPr>
        <p:txBody>
          <a:bodyPr/>
          <a:lstStyle/>
          <a:p>
            <a:pPr eaLnBrk="1" hangingPunct="1">
              <a:buNone/>
            </a:pPr>
            <a:r>
              <a:rPr lang="en-US" sz="2000" dirty="0" smtClean="0"/>
              <a:t>	</a:t>
            </a:r>
            <a:r>
              <a:rPr lang="en-US" sz="4800" dirty="0" smtClean="0"/>
              <a:t>Digital storytelling has taken the centralized approach to technology innovation. </a:t>
            </a:r>
          </a:p>
        </p:txBody>
      </p:sp>
      <p:pic>
        <p:nvPicPr>
          <p:cNvPr id="2052" name="Picture 5" descr="collaborate-communicate-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486150"/>
            <a:ext cx="83820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slide 22">
            <a:hlinkClick r:id="" action="ppaction://media"/>
          </p:cNvPr>
          <p:cNvPicPr>
            <a:picLocks noRot="1" noChangeAspect="1"/>
          </p:cNvPicPr>
          <p:nvPr>
            <a:wavAudioFile r:embed="rId1" name="slide 22"/>
          </p:nvPr>
        </p:nvPicPr>
        <p:blipFill>
          <a:blip r:embed="rId4" cstate="print"/>
          <a:stretch>
            <a:fillRect/>
          </a:stretch>
        </p:blipFill>
        <p:spPr>
          <a:xfrm>
            <a:off x="7924800" y="251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smtClean="0"/>
              <a:t>Key agents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1"/>
            <a:ext cx="8229600" cy="28956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1 teacher from each grade level in my school </a:t>
            </a:r>
          </a:p>
          <a:p>
            <a:r>
              <a:rPr lang="en-US" sz="4400" dirty="0" smtClean="0"/>
              <a:t>Technology teacher</a:t>
            </a:r>
          </a:p>
        </p:txBody>
      </p:sp>
      <p:pic>
        <p:nvPicPr>
          <p:cNvPr id="3076" name="Picture 5" descr="http://ll-media.essence.com/archive/black-male-teach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4038600"/>
            <a:ext cx="4981575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slide 23">
            <a:hlinkClick r:id="" action="ppaction://media"/>
          </p:cNvPr>
          <p:cNvPicPr>
            <a:picLocks noRot="1" noChangeAspect="1"/>
          </p:cNvPicPr>
          <p:nvPr>
            <a:wavAudioFile r:embed="rId1" name="slide 23"/>
          </p:nvPr>
        </p:nvPicPr>
        <p:blipFill>
          <a:blip r:embed="rId4" cstate="print"/>
          <a:stretch>
            <a:fillRect/>
          </a:stretch>
        </p:blipFill>
        <p:spPr>
          <a:xfrm>
            <a:off x="80010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The Change Agent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4648200" cy="54864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develops a perceived need for change,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establishes an information exchange relationship (credibility),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diagnoses problems,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creates intent to change in the client,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translates intent into action,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stabilizes adoption and prevents discontinuance, achieves a </a:t>
            </a:r>
            <a:r>
              <a:rPr lang="en-US" dirty="0" smtClean="0"/>
              <a:t>strong </a:t>
            </a:r>
            <a:r>
              <a:rPr lang="en-US" dirty="0" smtClean="0"/>
              <a:t>relationship</a:t>
            </a:r>
          </a:p>
        </p:txBody>
      </p:sp>
      <p:pic>
        <p:nvPicPr>
          <p:cNvPr id="6146" name="Picture 2" descr="http://t3.gstatic.com/images?q=tbn:ANd9GcRwgtIGAz0Kvb9Ooa8gh3UPhwmbzDK6iGnPdOSvAFodo_J2DRc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524000"/>
            <a:ext cx="2667000" cy="4876800"/>
          </a:xfrm>
          <a:prstGeom prst="rect">
            <a:avLst/>
          </a:prstGeom>
          <a:noFill/>
        </p:spPr>
      </p:pic>
      <p:pic>
        <p:nvPicPr>
          <p:cNvPr id="5" name="slide 24">
            <a:hlinkClick r:id="" action="ppaction://media"/>
          </p:cNvPr>
          <p:cNvPicPr>
            <a:picLocks noRot="1" noChangeAspect="1"/>
          </p:cNvPicPr>
          <p:nvPr>
            <a:wavAudioFile r:embed="rId1" name="slide 24"/>
          </p:nvPr>
        </p:nvPicPr>
        <p:blipFill>
          <a:blip r:embed="rId4" cstate="print"/>
          <a:stretch>
            <a:fillRect/>
          </a:stretch>
        </p:blipFill>
        <p:spPr>
          <a:xfrm>
            <a:off x="75438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92576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7200" dirty="0" smtClean="0"/>
              <a:t>Is digital storytelling a change agent?</a:t>
            </a:r>
          </a:p>
        </p:txBody>
      </p:sp>
      <p:pic>
        <p:nvPicPr>
          <p:cNvPr id="3" name="Picture 4" descr="http://www.neillneill.com/uploads/Image/transform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886200"/>
            <a:ext cx="8001000" cy="2686051"/>
          </a:xfrm>
          <a:prstGeom prst="rect">
            <a:avLst/>
          </a:prstGeom>
          <a:noFill/>
        </p:spPr>
      </p:pic>
      <p:pic>
        <p:nvPicPr>
          <p:cNvPr id="4" name="slide 25">
            <a:hlinkClick r:id="" action="ppaction://media"/>
          </p:cNvPr>
          <p:cNvPicPr>
            <a:picLocks noRot="1" noChangeAspect="1"/>
          </p:cNvPicPr>
          <p:nvPr>
            <a:wavAudioFile r:embed="rId1" name="slide 25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35362"/>
          </a:xfrm>
        </p:spPr>
        <p:txBody>
          <a:bodyPr>
            <a:normAutofit/>
          </a:bodyPr>
          <a:lstStyle/>
          <a:p>
            <a:r>
              <a:rPr lang="en-US" sz="6600" dirty="0" smtClean="0"/>
              <a:t>Why should you adopt digital storytelling?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0"/>
            <a:ext cx="8686800" cy="66294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</a:t>
            </a:r>
            <a:endParaRPr lang="en-US" sz="2400" dirty="0"/>
          </a:p>
        </p:txBody>
      </p:sp>
      <p:pic>
        <p:nvPicPr>
          <p:cNvPr id="1026" name="Picture 2" descr="C:\Users\User\AppData\Local\Microsoft\Windows\Temporary Internet Files\Content.IE5\XNREINB6\MP900426562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886200"/>
            <a:ext cx="3352800" cy="2590800"/>
          </a:xfrm>
          <a:prstGeom prst="rect">
            <a:avLst/>
          </a:prstGeom>
          <a:noFill/>
        </p:spPr>
      </p:pic>
      <p:pic>
        <p:nvPicPr>
          <p:cNvPr id="1028" name="Picture 4" descr="C:\Users\User\AppData\Local\Microsoft\Windows\Temporary Internet Files\Content.IE5\D5CNTB7B\MP900439416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962400"/>
            <a:ext cx="3886200" cy="25908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524000" y="3105835"/>
            <a:ext cx="609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400" dirty="0" smtClean="0">
                <a:hlinkClick r:id="rId5"/>
              </a:rPr>
              <a:t>Digital Storytelling in the Elementary Classroom </a:t>
            </a:r>
            <a:endParaRPr lang="en-US" sz="2400" dirty="0" smtClean="0"/>
          </a:p>
        </p:txBody>
      </p:sp>
      <p:pic>
        <p:nvPicPr>
          <p:cNvPr id="7" name="slide 26">
            <a:hlinkClick r:id="" action="ppaction://media"/>
          </p:cNvPr>
          <p:cNvPicPr>
            <a:picLocks noRot="1" noChangeAspect="1"/>
          </p:cNvPicPr>
          <p:nvPr>
            <a:wavAudioFile r:embed="rId1" name="slide 26"/>
          </p:nvPr>
        </p:nvPicPr>
        <p:blipFill>
          <a:blip r:embed="rId6" cstate="print"/>
          <a:stretch>
            <a:fillRect/>
          </a:stretch>
        </p:blipFill>
        <p:spPr>
          <a:xfrm>
            <a:off x="44958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mrshocket.info/images/digitalstorytell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685800"/>
            <a:ext cx="4248150" cy="5410200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1534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3100" dirty="0" smtClean="0"/>
              <a:t>Bellingham, D.  (2008, April 23). Discovering digital stories [video file]. Retrieved from</a:t>
            </a:r>
            <a:r>
              <a:rPr lang="en-US" sz="3100" u="sng" dirty="0" smtClean="0">
                <a:hlinkClick r:id="rId2"/>
              </a:rPr>
              <a:t>http://www.youtube.com/watch?v=3yU8zE5LBBY</a:t>
            </a:r>
            <a:r>
              <a:rPr lang="en-US" sz="3100" dirty="0" smtClean="0"/>
              <a:t>.</a:t>
            </a:r>
          </a:p>
          <a:p>
            <a:pPr>
              <a:buNone/>
            </a:pPr>
            <a:r>
              <a:rPr lang="en-US" sz="3100" dirty="0" smtClean="0"/>
              <a:t>Blair, M. (2011, March 6). Digital storytelling: Animated </a:t>
            </a:r>
            <a:r>
              <a:rPr lang="en-US" sz="3100" dirty="0" err="1" smtClean="0"/>
              <a:t>powerpoint</a:t>
            </a:r>
            <a:r>
              <a:rPr lang="en-US" sz="3100" dirty="0" smtClean="0"/>
              <a:t> tutorial [video file]. Retrieved from </a:t>
            </a:r>
            <a:r>
              <a:rPr lang="en-US" sz="3100" u="sng" dirty="0" smtClean="0"/>
              <a:t>http://www.youtube.com/watch?v=PihHZF732BY&amp;feature=relate</a:t>
            </a:r>
            <a:r>
              <a:rPr lang="en-US" sz="3100" dirty="0" smtClean="0"/>
              <a:t>.</a:t>
            </a:r>
          </a:p>
          <a:p>
            <a:pPr>
              <a:buNone/>
            </a:pPr>
            <a:r>
              <a:rPr lang="en-US" sz="3100" dirty="0" err="1" smtClean="0"/>
              <a:t>Dreon</a:t>
            </a:r>
            <a:r>
              <a:rPr lang="en-US" sz="3100" dirty="0" smtClean="0"/>
              <a:t>, O., </a:t>
            </a:r>
            <a:r>
              <a:rPr lang="en-US" sz="3100" dirty="0" err="1" smtClean="0"/>
              <a:t>Kerper</a:t>
            </a:r>
            <a:r>
              <a:rPr lang="en-US" sz="3100" dirty="0" smtClean="0"/>
              <a:t>, R. M., &amp; Landis, J. (2011). Digital Storytelling: A Tool for Teaching and Learning in the YouTube Generation. </a:t>
            </a:r>
            <a:r>
              <a:rPr lang="en-US" sz="3100" i="1" dirty="0" smtClean="0"/>
              <a:t>Middle School Journal</a:t>
            </a:r>
            <a:r>
              <a:rPr lang="en-US" sz="3100" dirty="0" smtClean="0"/>
              <a:t>, </a:t>
            </a:r>
            <a:r>
              <a:rPr lang="en-US" sz="3100" i="1" dirty="0" smtClean="0"/>
              <a:t>42</a:t>
            </a:r>
            <a:r>
              <a:rPr lang="en-US" sz="3100" dirty="0" smtClean="0"/>
              <a:t>(5), 4-9. </a:t>
            </a:r>
          </a:p>
          <a:p>
            <a:pPr>
              <a:buNone/>
            </a:pPr>
            <a:r>
              <a:rPr lang="en-US" sz="3100" dirty="0" smtClean="0"/>
              <a:t>Garage Band Enhanced Podcasting. (2011. June 13). Digital storytelling in the elementary classroom [video file] .</a:t>
            </a:r>
            <a:r>
              <a:rPr lang="en-US" sz="3100" b="1" dirty="0" smtClean="0"/>
              <a:t> </a:t>
            </a:r>
            <a:r>
              <a:rPr lang="en-US" sz="3100" dirty="0" smtClean="0"/>
              <a:t>Retrieved from </a:t>
            </a:r>
            <a:r>
              <a:rPr lang="en-US" sz="3100" u="sng" dirty="0" smtClean="0">
                <a:hlinkClick r:id="rId3"/>
              </a:rPr>
              <a:t>http://www.youtube.com/watch?v=rUZXBc6yRhU&amp;list=UUvEtmJEy7HTegdWCHt5C7IQ&amp;index=4&amp;feature=plcp</a:t>
            </a:r>
            <a:r>
              <a:rPr lang="en-US" sz="3100" dirty="0" smtClean="0"/>
              <a:t>.</a:t>
            </a:r>
          </a:p>
          <a:p>
            <a:pPr>
              <a:buNone/>
            </a:pPr>
            <a:r>
              <a:rPr lang="en-US" sz="3100" dirty="0" err="1" smtClean="0"/>
              <a:t>Kieler</a:t>
            </a:r>
            <a:r>
              <a:rPr lang="en-US" sz="3100" dirty="0" smtClean="0"/>
              <a:t>, L. (2010). A Reflection: Trials in Using Digital Storytelling Effectively with the Gifted. </a:t>
            </a:r>
            <a:r>
              <a:rPr lang="en-US" sz="3100" i="1" dirty="0" smtClean="0"/>
              <a:t>Gifted Child Today</a:t>
            </a:r>
            <a:r>
              <a:rPr lang="en-US" sz="3100" dirty="0" smtClean="0"/>
              <a:t>, </a:t>
            </a:r>
            <a:r>
              <a:rPr lang="en-US" sz="3100" i="1" dirty="0" smtClean="0"/>
              <a:t>33</a:t>
            </a:r>
            <a:r>
              <a:rPr lang="en-US" sz="3100" dirty="0" smtClean="0"/>
              <a:t>(3), 48-52. </a:t>
            </a:r>
          </a:p>
          <a:p>
            <a:pPr>
              <a:buNone/>
            </a:pPr>
            <a:r>
              <a:rPr lang="en-US" sz="3100" dirty="0" smtClean="0"/>
              <a:t>Robin, B. R. (2008). Digital Storytelling: A Powerful Technology Tool for the 21st Century Classroom. </a:t>
            </a:r>
            <a:r>
              <a:rPr lang="en-US" sz="3100" i="1" dirty="0" smtClean="0"/>
              <a:t>Theory Into Practice</a:t>
            </a:r>
            <a:r>
              <a:rPr lang="en-US" sz="3100" dirty="0" smtClean="0"/>
              <a:t>, </a:t>
            </a:r>
            <a:r>
              <a:rPr lang="en-US" sz="3100" i="1" dirty="0" smtClean="0"/>
              <a:t>47</a:t>
            </a:r>
            <a:r>
              <a:rPr lang="en-US" sz="3100" dirty="0" smtClean="0"/>
              <a:t>(3), 220-228. </a:t>
            </a:r>
          </a:p>
          <a:p>
            <a:pPr>
              <a:buNone/>
            </a:pPr>
            <a:r>
              <a:rPr lang="en-US" sz="3100" dirty="0" err="1" smtClean="0"/>
              <a:t>Rossiter</a:t>
            </a:r>
            <a:r>
              <a:rPr lang="en-US" sz="3100" dirty="0" smtClean="0"/>
              <a:t>, M., &amp; Garcia, P. A. (2010). Digital Storytelling: A New Player on the Narrative Field. </a:t>
            </a:r>
            <a:r>
              <a:rPr lang="en-US" sz="3100" i="1" dirty="0" smtClean="0"/>
              <a:t>New Directions For Adult And Continuing Education</a:t>
            </a:r>
            <a:r>
              <a:rPr lang="en-US" sz="3100" dirty="0" smtClean="0"/>
              <a:t>, (126), 37-48.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err="1" smtClean="0"/>
              <a:t>Sadik</a:t>
            </a:r>
            <a:r>
              <a:rPr lang="en-US" dirty="0" smtClean="0"/>
              <a:t>, A. (2008). Digital Storytelling: A Meaningful Technology-Integrated Approach for Engaged Student Learning. </a:t>
            </a:r>
            <a:r>
              <a:rPr lang="en-US" i="1" dirty="0" smtClean="0"/>
              <a:t>Educational Technology Research And Development</a:t>
            </a:r>
            <a:r>
              <a:rPr lang="en-US" dirty="0" smtClean="0"/>
              <a:t>, </a:t>
            </a:r>
            <a:r>
              <a:rPr lang="en-US" i="1" dirty="0" smtClean="0"/>
              <a:t>56</a:t>
            </a:r>
            <a:r>
              <a:rPr lang="en-US" dirty="0" smtClean="0"/>
              <a:t>(4), 487-506. </a:t>
            </a:r>
          </a:p>
          <a:p>
            <a:pPr>
              <a:buNone/>
            </a:pPr>
            <a:r>
              <a:rPr lang="en-US" dirty="0" err="1" smtClean="0"/>
              <a:t>Sheneman</a:t>
            </a:r>
            <a:r>
              <a:rPr lang="en-US" dirty="0" smtClean="0"/>
              <a:t>, L. (2010). Digital Storytelling: How to Get the Best Results. </a:t>
            </a:r>
            <a:r>
              <a:rPr lang="en-US" i="1" dirty="0" smtClean="0"/>
              <a:t>School Library Monthly</a:t>
            </a:r>
            <a:r>
              <a:rPr lang="en-US" dirty="0" smtClean="0"/>
              <a:t>, </a:t>
            </a:r>
            <a:r>
              <a:rPr lang="en-US" i="1" dirty="0" smtClean="0"/>
              <a:t>27</a:t>
            </a:r>
            <a:r>
              <a:rPr lang="en-US" dirty="0" smtClean="0"/>
              <a:t>(1), 40-42. </a:t>
            </a:r>
          </a:p>
          <a:p>
            <a:pPr>
              <a:buNone/>
            </a:pPr>
            <a:r>
              <a:rPr lang="en-US" dirty="0" err="1" smtClean="0"/>
              <a:t>Skouge</a:t>
            </a:r>
            <a:r>
              <a:rPr lang="en-US" dirty="0" smtClean="0"/>
              <a:t>, J. R., &amp; </a:t>
            </a:r>
            <a:r>
              <a:rPr lang="en-US" dirty="0" err="1" smtClean="0"/>
              <a:t>Rao</a:t>
            </a:r>
            <a:r>
              <a:rPr lang="en-US" dirty="0" smtClean="0"/>
              <a:t>, K. (2009). Digital Storytelling in Teacher Education: Creating Transformations through Narrative. </a:t>
            </a:r>
            <a:r>
              <a:rPr lang="en-US" i="1" dirty="0" smtClean="0"/>
              <a:t>Educational Perspectives</a:t>
            </a:r>
            <a:r>
              <a:rPr lang="en-US" dirty="0" smtClean="0"/>
              <a:t>, </a:t>
            </a:r>
            <a:r>
              <a:rPr lang="en-US" i="1" dirty="0" smtClean="0"/>
              <a:t>42</a:t>
            </a:r>
            <a:r>
              <a:rPr lang="en-US" dirty="0" smtClean="0"/>
              <a:t>(1-2), 54-60. </a:t>
            </a:r>
          </a:p>
          <a:p>
            <a:pPr>
              <a:buNone/>
            </a:pPr>
            <a:r>
              <a:rPr lang="en-US" dirty="0" smtClean="0"/>
              <a:t>Sylvester, R., &amp; </a:t>
            </a:r>
            <a:r>
              <a:rPr lang="en-US" dirty="0" err="1" smtClean="0"/>
              <a:t>Greenidge</a:t>
            </a:r>
            <a:r>
              <a:rPr lang="en-US" dirty="0" smtClean="0"/>
              <a:t>, W. (2009). Digital Storytelling: Extending the Potential for Struggling Writers. </a:t>
            </a:r>
            <a:r>
              <a:rPr lang="en-US" i="1" dirty="0" smtClean="0"/>
              <a:t>Reading Teacher</a:t>
            </a:r>
            <a:r>
              <a:rPr lang="en-US" dirty="0" smtClean="0"/>
              <a:t>, </a:t>
            </a:r>
            <a:r>
              <a:rPr lang="en-US" i="1" dirty="0" smtClean="0"/>
              <a:t>63</a:t>
            </a:r>
            <a:r>
              <a:rPr lang="en-US" dirty="0" smtClean="0"/>
              <a:t>(4), 284-295. </a:t>
            </a:r>
          </a:p>
          <a:p>
            <a:pPr>
              <a:buNone/>
            </a:pPr>
            <a:r>
              <a:rPr lang="en-US" dirty="0" smtClean="0"/>
              <a:t>Unknown. (2009. October 21). The seven elements of digital storytelling. Retrieved from </a:t>
            </a:r>
            <a:r>
              <a:rPr lang="en-US" u="sng" dirty="0" smtClean="0">
                <a:hlinkClick r:id="rId2"/>
              </a:rPr>
              <a:t>ttp://www.youtube.com/watch?v=nI0KNz63ubM&amp;feature=relate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Unknown. (2009, September 1). What is digital storytelling? [video file]. Retrieved from </a:t>
            </a:r>
            <a:r>
              <a:rPr lang="en-US" u="sng" dirty="0" smtClean="0">
                <a:hlinkClick r:id="rId3"/>
              </a:rPr>
              <a:t>http://www.youtube.com/watch?v=dKZiXR5qUlQ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461" y="304800"/>
            <a:ext cx="7335078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76962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70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4495800" cy="58674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6000" dirty="0" smtClean="0"/>
              <a:t>What is Digital Storytelling?</a:t>
            </a:r>
          </a:p>
          <a:p>
            <a:pPr>
              <a:buNone/>
            </a:pPr>
            <a:endParaRPr lang="en-US" sz="6000" dirty="0" smtClean="0"/>
          </a:p>
          <a:p>
            <a:pPr>
              <a:buNone/>
            </a:pPr>
            <a:r>
              <a:rPr lang="en-US" sz="2600" dirty="0" smtClean="0">
                <a:solidFill>
                  <a:srgbClr val="000000"/>
                </a:solidFill>
                <a:hlinkClick r:id="rId3"/>
              </a:rPr>
              <a:t>What is digital </a:t>
            </a:r>
            <a:r>
              <a:rPr lang="en-US" sz="2600" dirty="0" smtClean="0">
                <a:solidFill>
                  <a:schemeClr val="bg1"/>
                </a:solidFill>
                <a:hlinkClick r:id="rId3"/>
              </a:rPr>
              <a:t>storytelling</a:t>
            </a:r>
            <a:r>
              <a:rPr lang="en-US" sz="2600" dirty="0" smtClean="0">
                <a:solidFill>
                  <a:srgbClr val="000000"/>
                </a:solidFill>
                <a:hlinkClick r:id="rId3"/>
              </a:rPr>
              <a:t> link</a:t>
            </a:r>
            <a:endParaRPr lang="en-US" sz="2600" dirty="0" smtClean="0">
              <a:solidFill>
                <a:srgbClr val="000000"/>
              </a:solidFill>
            </a:endParaRPr>
          </a:p>
          <a:p>
            <a:pPr>
              <a:buNone/>
            </a:pPr>
            <a:endParaRPr lang="en-US" sz="6000" dirty="0" smtClean="0"/>
          </a:p>
          <a:p>
            <a:pPr>
              <a:buNone/>
            </a:pPr>
            <a:endParaRPr lang="en-US" sz="6000" dirty="0"/>
          </a:p>
        </p:txBody>
      </p:sp>
      <p:pic>
        <p:nvPicPr>
          <p:cNvPr id="29698" name="Picture 2" descr="http://www.nppsd.org/pages/uploaded_images/technolog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1219200"/>
            <a:ext cx="3762375" cy="4800600"/>
          </a:xfrm>
          <a:prstGeom prst="rect">
            <a:avLst/>
          </a:prstGeom>
          <a:noFill/>
        </p:spPr>
      </p:pic>
      <p:pic>
        <p:nvPicPr>
          <p:cNvPr id="5" name="slide 4">
            <a:hlinkClick r:id="" action="ppaction://media"/>
          </p:cNvPr>
          <p:cNvPicPr>
            <a:picLocks noRot="1" noChangeAspect="1"/>
          </p:cNvPicPr>
          <p:nvPr>
            <a:wavAudioFile r:embed="rId1" name="slide 4"/>
          </p:nvPr>
        </p:nvPicPr>
        <p:blipFill>
          <a:blip r:embed="rId5" cstate="print"/>
          <a:stretch>
            <a:fillRect/>
          </a:stretch>
        </p:blipFill>
        <p:spPr>
          <a:xfrm>
            <a:off x="4038600" y="1600200"/>
            <a:ext cx="533400" cy="5334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4724400" cy="6019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z="5800" dirty="0" smtClean="0"/>
              <a:t>What need existed that gave rise to digital storytelling?</a:t>
            </a:r>
          </a:p>
          <a:p>
            <a:pPr>
              <a:buNone/>
            </a:pPr>
            <a:endParaRPr lang="en-US" sz="5800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Discovering digital stories</a:t>
            </a: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26626" name="Picture 2" descr="http://www.edsupport.cc/mguhlin/share/uploads/Work/compositionproces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04800"/>
            <a:ext cx="4267200" cy="5715000"/>
          </a:xfrm>
          <a:prstGeom prst="rect">
            <a:avLst/>
          </a:prstGeom>
          <a:noFill/>
        </p:spPr>
      </p:pic>
      <p:pic>
        <p:nvPicPr>
          <p:cNvPr id="5" name="slide 5">
            <a:hlinkClick r:id="" action="ppaction://media"/>
          </p:cNvPr>
          <p:cNvPicPr>
            <a:picLocks noRot="1" noChangeAspect="1"/>
          </p:cNvPicPr>
          <p:nvPr>
            <a:wavAudioFile r:embed="rId1" name="slide 5"/>
          </p:nvPr>
        </p:nvPicPr>
        <p:blipFill>
          <a:blip r:embed="rId5" cstate="print"/>
          <a:stretch>
            <a:fillRect/>
          </a:stretch>
        </p:blipFill>
        <p:spPr>
          <a:xfrm>
            <a:off x="3886200" y="3200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Digital Storytelling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slide 6">
            <a:hlinkClick r:id="" action="ppaction://media"/>
          </p:cNvPr>
          <p:cNvPicPr>
            <a:picLocks noRot="1" noChangeAspect="1"/>
          </p:cNvPicPr>
          <p:nvPr>
            <a:wavAudioFile r:embed="rId1" name="slide 6"/>
          </p:nvPr>
        </p:nvPicPr>
        <p:blipFill>
          <a:blip r:embed="rId8" cstate="print"/>
          <a:stretch>
            <a:fillRect/>
          </a:stretch>
        </p:blipFill>
        <p:spPr>
          <a:xfrm>
            <a:off x="4191000" y="5562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Digital Storytelling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slide 7">
            <a:hlinkClick r:id="" action="ppaction://media"/>
          </p:cNvPr>
          <p:cNvPicPr>
            <a:picLocks noRot="1" noChangeAspect="1"/>
          </p:cNvPicPr>
          <p:nvPr>
            <a:wavAudioFile r:embed="rId1" name="slide 7"/>
          </p:nvPr>
        </p:nvPicPr>
        <p:blipFill>
          <a:blip r:embed="rId8" cstate="print"/>
          <a:stretch>
            <a:fillRect/>
          </a:stretch>
        </p:blipFill>
        <p:spPr>
          <a:xfrm>
            <a:off x="4267200" y="5334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Digital Storytelling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slide 8">
            <a:hlinkClick r:id="" action="ppaction://media"/>
          </p:cNvPr>
          <p:cNvPicPr>
            <a:picLocks noRot="1" noChangeAspect="1"/>
          </p:cNvPicPr>
          <p:nvPr>
            <a:wavAudioFile r:embed="rId1" name="slide 8"/>
          </p:nvPr>
        </p:nvPicPr>
        <p:blipFill>
          <a:blip r:embed="rId8" cstate="print"/>
          <a:stretch>
            <a:fillRect/>
          </a:stretch>
        </p:blipFill>
        <p:spPr>
          <a:xfrm>
            <a:off x="3733800" y="5562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Digital Storytelling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slide 9">
            <a:hlinkClick r:id="" action="ppaction://media"/>
          </p:cNvPr>
          <p:cNvPicPr>
            <a:picLocks noRot="1" noChangeAspect="1"/>
          </p:cNvPicPr>
          <p:nvPr>
            <a:wavAudioFile r:embed="rId1" name="slide 9"/>
          </p:nvPr>
        </p:nvPicPr>
        <p:blipFill>
          <a:blip r:embed="rId8" cstate="print"/>
          <a:stretch>
            <a:fillRect/>
          </a:stretch>
        </p:blipFill>
        <p:spPr>
          <a:xfrm>
            <a:off x="42672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3648</TotalTime>
  <Words>807</Words>
  <Application>Microsoft Office PowerPoint</Application>
  <PresentationFormat>On-screen Show (4:3)</PresentationFormat>
  <Paragraphs>120</Paragraphs>
  <Slides>29</Slides>
  <Notes>0</Notes>
  <HiddenSlides>0</HiddenSlides>
  <MMClips>25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Slide 1</vt:lpstr>
      <vt:lpstr>Digital Storytelling</vt:lpstr>
      <vt:lpstr>Slide 3</vt:lpstr>
      <vt:lpstr>Slide 4</vt:lpstr>
      <vt:lpstr>Slide 5</vt:lpstr>
      <vt:lpstr>History of Digital Storytelling</vt:lpstr>
      <vt:lpstr>History of Digital Storytelling</vt:lpstr>
      <vt:lpstr>History of Digital Storytelling</vt:lpstr>
      <vt:lpstr>History of Digital Storytelling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Skeptics</vt:lpstr>
      <vt:lpstr>Slide 19</vt:lpstr>
      <vt:lpstr>Slide 20</vt:lpstr>
      <vt:lpstr>What are the benefits?</vt:lpstr>
      <vt:lpstr>Slide 22</vt:lpstr>
      <vt:lpstr>Key agents </vt:lpstr>
      <vt:lpstr>The Change Agent</vt:lpstr>
      <vt:lpstr>Is digital storytelling a change agent?</vt:lpstr>
      <vt:lpstr>Why should you adopt digital storytelling?</vt:lpstr>
      <vt:lpstr>Slide 27</vt:lpstr>
      <vt:lpstr>References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Princess and her dog</dc:title>
  <dc:creator>User</dc:creator>
  <cp:lastModifiedBy>User</cp:lastModifiedBy>
  <cp:revision>380</cp:revision>
  <dcterms:created xsi:type="dcterms:W3CDTF">2012-04-01T22:43:25Z</dcterms:created>
  <dcterms:modified xsi:type="dcterms:W3CDTF">2012-05-20T22:42:58Z</dcterms:modified>
</cp:coreProperties>
</file>